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25"/>
  </p:notesMasterIdLst>
  <p:handoutMasterIdLst>
    <p:handoutMasterId r:id="rId26"/>
  </p:handoutMasterIdLst>
  <p:sldIdLst>
    <p:sldId id="256" r:id="rId2"/>
    <p:sldId id="259" r:id="rId3"/>
    <p:sldId id="260" r:id="rId4"/>
    <p:sldId id="270" r:id="rId5"/>
    <p:sldId id="269" r:id="rId6"/>
    <p:sldId id="268" r:id="rId7"/>
    <p:sldId id="267" r:id="rId8"/>
    <p:sldId id="266" r:id="rId9"/>
    <p:sldId id="265" r:id="rId10"/>
    <p:sldId id="264" r:id="rId11"/>
    <p:sldId id="263" r:id="rId12"/>
    <p:sldId id="261" r:id="rId13"/>
    <p:sldId id="262" r:id="rId14"/>
    <p:sldId id="271" r:id="rId15"/>
    <p:sldId id="272" r:id="rId16"/>
    <p:sldId id="273" r:id="rId17"/>
    <p:sldId id="274" r:id="rId18"/>
    <p:sldId id="275" r:id="rId19"/>
    <p:sldId id="276" r:id="rId20"/>
    <p:sldId id="277" r:id="rId21"/>
    <p:sldId id="278" r:id="rId22"/>
    <p:sldId id="279" r:id="rId23"/>
    <p:sldId id="280" r:id="rId24"/>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228" y="10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FEE25D5-7A8E-48DA-85E4-9393E4D45816}"/>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pitchFamily="-106" charset="-128"/>
              </a:defRPr>
            </a:lvl1pPr>
          </a:lstStyle>
          <a:p>
            <a:pPr>
              <a:defRPr/>
            </a:pPr>
            <a:endParaRPr lang="en-US"/>
          </a:p>
        </p:txBody>
      </p:sp>
      <p:sp>
        <p:nvSpPr>
          <p:cNvPr id="3" name="Date Placeholder 2">
            <a:extLst>
              <a:ext uri="{FF2B5EF4-FFF2-40B4-BE49-F238E27FC236}">
                <a16:creationId xmlns:a16="http://schemas.microsoft.com/office/drawing/2014/main" id="{FE215727-5F52-4B11-B740-D92F73D7514A}"/>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pitchFamily="-106" charset="-128"/>
              </a:defRPr>
            </a:lvl1pPr>
          </a:lstStyle>
          <a:p>
            <a:pPr>
              <a:defRPr/>
            </a:pPr>
            <a:fld id="{97DB8507-789A-40CB-A66D-7961E0B09173}" type="datetime1">
              <a:rPr lang="en-US"/>
              <a:pPr>
                <a:defRPr/>
              </a:pPr>
              <a:t>5/26/2022</a:t>
            </a:fld>
            <a:endParaRPr lang="en-US"/>
          </a:p>
        </p:txBody>
      </p:sp>
      <p:sp>
        <p:nvSpPr>
          <p:cNvPr id="4" name="Footer Placeholder 3">
            <a:extLst>
              <a:ext uri="{FF2B5EF4-FFF2-40B4-BE49-F238E27FC236}">
                <a16:creationId xmlns:a16="http://schemas.microsoft.com/office/drawing/2014/main" id="{AC705D02-AD26-4619-AAB9-41F72CE48EB8}"/>
              </a:ext>
            </a:extLst>
          </p:cNvPr>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pitchFamily="-106" charset="-128"/>
              </a:defRPr>
            </a:lvl1pPr>
          </a:lstStyle>
          <a:p>
            <a:pPr>
              <a:defRPr/>
            </a:pPr>
            <a:endParaRPr lang="en-US"/>
          </a:p>
        </p:txBody>
      </p:sp>
      <p:sp>
        <p:nvSpPr>
          <p:cNvPr id="5" name="Slide Number Placeholder 4">
            <a:extLst>
              <a:ext uri="{FF2B5EF4-FFF2-40B4-BE49-F238E27FC236}">
                <a16:creationId xmlns:a16="http://schemas.microsoft.com/office/drawing/2014/main" id="{A64CC0B7-CEF6-42B8-8A2C-B578F52D0F97}"/>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8CD7AC9-0367-4FF1-815C-4EBD6D8A6B8C}"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4FEDA0-C8E0-49D0-A81E-C81DB3F31CF1}"/>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pitchFamily="-106" charset="-128"/>
              </a:defRPr>
            </a:lvl1pPr>
          </a:lstStyle>
          <a:p>
            <a:pPr>
              <a:defRPr/>
            </a:pPr>
            <a:endParaRPr lang="en-US"/>
          </a:p>
        </p:txBody>
      </p:sp>
      <p:sp>
        <p:nvSpPr>
          <p:cNvPr id="3" name="Date Placeholder 2">
            <a:extLst>
              <a:ext uri="{FF2B5EF4-FFF2-40B4-BE49-F238E27FC236}">
                <a16:creationId xmlns:a16="http://schemas.microsoft.com/office/drawing/2014/main" id="{A084448A-59A5-436D-94DC-F70EA6B35FD2}"/>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pitchFamily="-106" charset="-128"/>
              </a:defRPr>
            </a:lvl1pPr>
          </a:lstStyle>
          <a:p>
            <a:pPr>
              <a:defRPr/>
            </a:pPr>
            <a:fld id="{7BEA1193-89C5-4D28-A517-634AF0D63DCE}" type="datetime1">
              <a:rPr lang="en-US"/>
              <a:pPr>
                <a:defRPr/>
              </a:pPr>
              <a:t>5/26/2022</a:t>
            </a:fld>
            <a:endParaRPr lang="en-US"/>
          </a:p>
        </p:txBody>
      </p:sp>
      <p:sp>
        <p:nvSpPr>
          <p:cNvPr id="4" name="Slide Image Placeholder 3">
            <a:extLst>
              <a:ext uri="{FF2B5EF4-FFF2-40B4-BE49-F238E27FC236}">
                <a16:creationId xmlns:a16="http://schemas.microsoft.com/office/drawing/2014/main" id="{56BEDE62-EA0A-46F0-81B8-469E98CDC4FD}"/>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a:extLst>
              <a:ext uri="{FF2B5EF4-FFF2-40B4-BE49-F238E27FC236}">
                <a16:creationId xmlns:a16="http://schemas.microsoft.com/office/drawing/2014/main" id="{8587757A-C870-448D-B271-DF2311B0A7C7}"/>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67190FD-CA0F-438A-A6E6-80BE2FABD0C2}"/>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pitchFamily="-106" charset="-128"/>
              </a:defRPr>
            </a:lvl1pPr>
          </a:lstStyle>
          <a:p>
            <a:pPr>
              <a:defRPr/>
            </a:pPr>
            <a:endParaRPr lang="en-US"/>
          </a:p>
        </p:txBody>
      </p:sp>
      <p:sp>
        <p:nvSpPr>
          <p:cNvPr id="7" name="Slide Number Placeholder 6">
            <a:extLst>
              <a:ext uri="{FF2B5EF4-FFF2-40B4-BE49-F238E27FC236}">
                <a16:creationId xmlns:a16="http://schemas.microsoft.com/office/drawing/2014/main" id="{0D65DC2F-4315-49E9-9D96-934891182F6D}"/>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EB076FE-61AF-427F-8DAC-BBEE0EC60F8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06" charset="-128"/>
        <a:cs typeface="ＭＳ Ｐゴシック" pitchFamily="-106"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06"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06"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06"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0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B6E5B4A5-2ED4-4F83-AA68-B18D35712932}"/>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EEBBC566-D023-410F-8D3D-F767F73E49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dirty="0">
                <a:ea typeface="ＭＳ Ｐゴシック" panose="020B0600070205080204" pitchFamily="34" charset="-128"/>
              </a:rPr>
              <a:t>Thank you for attending this presentation.  Today I will discuss the top 10 myths + 2 supplemental myths about third-party inspection and offer some facts to refute these myths.</a:t>
            </a:r>
          </a:p>
        </p:txBody>
      </p:sp>
      <p:sp>
        <p:nvSpPr>
          <p:cNvPr id="15364" name="Slide Number Placeholder 3">
            <a:extLst>
              <a:ext uri="{FF2B5EF4-FFF2-40B4-BE49-F238E27FC236}">
                <a16:creationId xmlns:a16="http://schemas.microsoft.com/office/drawing/2014/main" id="{E86E51C5-F210-475E-B75E-C57EDB22C8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16CA9E9-DBA6-43AD-BD2C-82468DE834DF}" type="slidenum">
              <a:rPr lang="en-US" altLang="en-US" smtClean="0">
                <a:latin typeface="Arial" panose="020B0604020202020204" pitchFamily="34" charset="0"/>
              </a:rPr>
              <a:pPr>
                <a:spcBef>
                  <a:spcPct val="0"/>
                </a:spcBef>
              </a:pPr>
              <a:t>1</a:t>
            </a:fld>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project is a microcosm of daily activities, emails, and meetings and then – suddenly, the project needs an inspector for a few hours or days.  Typically, until the inspector is needed, they are not involved.</a:t>
            </a:r>
            <a:endParaRPr lang="en-CA" dirty="0"/>
          </a:p>
        </p:txBody>
      </p:sp>
      <p:sp>
        <p:nvSpPr>
          <p:cNvPr id="4" name="Slide Number Placeholder 3"/>
          <p:cNvSpPr>
            <a:spLocks noGrp="1"/>
          </p:cNvSpPr>
          <p:nvPr>
            <p:ph type="sldNum" sz="quarter" idx="5"/>
          </p:nvPr>
        </p:nvSpPr>
        <p:spPr/>
        <p:txBody>
          <a:bodyPr/>
          <a:lstStyle/>
          <a:p>
            <a:pPr>
              <a:defRPr/>
            </a:pPr>
            <a:fld id="{3EB076FE-61AF-427F-8DAC-BBEE0EC60F8F}" type="slidenum">
              <a:rPr lang="en-US" altLang="en-US" smtClean="0"/>
              <a:pPr>
                <a:defRPr/>
              </a:pPr>
              <a:t>10</a:t>
            </a:fld>
            <a:endParaRPr lang="en-US" altLang="en-US"/>
          </a:p>
        </p:txBody>
      </p:sp>
    </p:spTree>
    <p:extLst>
      <p:ext uri="{BB962C8B-B14F-4D97-AF65-F5344CB8AC3E}">
        <p14:creationId xmlns:p14="http://schemas.microsoft.com/office/powerpoint/2010/main" val="2662470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Projects can usually secure suitably-qualified local inspectors in major centres such as Edmonton, AB or Houston, TX.  This may not be the case, in locations such as Lloydminster, AB or Painted Post, NY.</a:t>
            </a:r>
            <a:endParaRPr lang="en-CA" dirty="0"/>
          </a:p>
        </p:txBody>
      </p:sp>
      <p:sp>
        <p:nvSpPr>
          <p:cNvPr id="4" name="Slide Number Placeholder 3"/>
          <p:cNvSpPr>
            <a:spLocks noGrp="1"/>
          </p:cNvSpPr>
          <p:nvPr>
            <p:ph type="sldNum" sz="quarter" idx="5"/>
          </p:nvPr>
        </p:nvSpPr>
        <p:spPr/>
        <p:txBody>
          <a:bodyPr/>
          <a:lstStyle/>
          <a:p>
            <a:pPr>
              <a:defRPr/>
            </a:pPr>
            <a:fld id="{3EB076FE-61AF-427F-8DAC-BBEE0EC60F8F}" type="slidenum">
              <a:rPr lang="en-US" altLang="en-US" smtClean="0"/>
              <a:pPr>
                <a:defRPr/>
              </a:pPr>
              <a:t>11</a:t>
            </a:fld>
            <a:endParaRPr lang="en-US" altLang="en-US"/>
          </a:p>
        </p:txBody>
      </p:sp>
    </p:spTree>
    <p:extLst>
      <p:ext uri="{BB962C8B-B14F-4D97-AF65-F5344CB8AC3E}">
        <p14:creationId xmlns:p14="http://schemas.microsoft.com/office/powerpoint/2010/main" val="1434774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Projects used to courier printed materials to the inspector – no longer!  The inspector is not a document controller.  They cannot be added to document control distribution and expected to figure it out.</a:t>
            </a:r>
            <a:endParaRPr lang="en-CA" dirty="0"/>
          </a:p>
        </p:txBody>
      </p:sp>
      <p:sp>
        <p:nvSpPr>
          <p:cNvPr id="4" name="Slide Number Placeholder 3"/>
          <p:cNvSpPr>
            <a:spLocks noGrp="1"/>
          </p:cNvSpPr>
          <p:nvPr>
            <p:ph type="sldNum" sz="quarter" idx="5"/>
          </p:nvPr>
        </p:nvSpPr>
        <p:spPr/>
        <p:txBody>
          <a:bodyPr/>
          <a:lstStyle/>
          <a:p>
            <a:pPr>
              <a:defRPr/>
            </a:pPr>
            <a:fld id="{3EB076FE-61AF-427F-8DAC-BBEE0EC60F8F}" type="slidenum">
              <a:rPr lang="en-US" altLang="en-US" smtClean="0"/>
              <a:pPr>
                <a:defRPr/>
              </a:pPr>
              <a:t>12</a:t>
            </a:fld>
            <a:endParaRPr lang="en-US" altLang="en-US"/>
          </a:p>
        </p:txBody>
      </p:sp>
    </p:spTree>
    <p:extLst>
      <p:ext uri="{BB962C8B-B14F-4D97-AF65-F5344CB8AC3E}">
        <p14:creationId xmlns:p14="http://schemas.microsoft.com/office/powerpoint/2010/main" val="40603772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Inspectors are knowledgeable about acceptance criteria and usually competent to </a:t>
            </a:r>
            <a:r>
              <a:rPr lang="en-US"/>
              <a:t>accept results</a:t>
            </a:r>
            <a:r>
              <a:rPr lang="en-US" dirty="0"/>
              <a:t>.  They will inspect a product or review documentation, and report on acceptability.  Case Study:  AWWA penstock</a:t>
            </a:r>
            <a:endParaRPr lang="en-CA" dirty="0"/>
          </a:p>
        </p:txBody>
      </p:sp>
      <p:sp>
        <p:nvSpPr>
          <p:cNvPr id="4" name="Slide Number Placeholder 3"/>
          <p:cNvSpPr>
            <a:spLocks noGrp="1"/>
          </p:cNvSpPr>
          <p:nvPr>
            <p:ph type="sldNum" sz="quarter" idx="5"/>
          </p:nvPr>
        </p:nvSpPr>
        <p:spPr/>
        <p:txBody>
          <a:bodyPr/>
          <a:lstStyle/>
          <a:p>
            <a:pPr>
              <a:defRPr/>
            </a:pPr>
            <a:fld id="{3EB076FE-61AF-427F-8DAC-BBEE0EC60F8F}" type="slidenum">
              <a:rPr lang="en-US" altLang="en-US" smtClean="0"/>
              <a:pPr>
                <a:defRPr/>
              </a:pPr>
              <a:t>13</a:t>
            </a:fld>
            <a:endParaRPr lang="en-US" altLang="en-US"/>
          </a:p>
        </p:txBody>
      </p:sp>
    </p:spTree>
    <p:extLst>
      <p:ext uri="{BB962C8B-B14F-4D97-AF65-F5344CB8AC3E}">
        <p14:creationId xmlns:p14="http://schemas.microsoft.com/office/powerpoint/2010/main" val="3371709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inspector may have previously worked with the client or project and be familiar with the supplier’s facility and its personnel.  They may know or learn things that the project does not know.</a:t>
            </a:r>
            <a:endParaRPr lang="en-CA" dirty="0"/>
          </a:p>
        </p:txBody>
      </p:sp>
      <p:sp>
        <p:nvSpPr>
          <p:cNvPr id="4" name="Slide Number Placeholder 3"/>
          <p:cNvSpPr>
            <a:spLocks noGrp="1"/>
          </p:cNvSpPr>
          <p:nvPr>
            <p:ph type="sldNum" sz="quarter" idx="5"/>
          </p:nvPr>
        </p:nvSpPr>
        <p:spPr/>
        <p:txBody>
          <a:bodyPr/>
          <a:lstStyle/>
          <a:p>
            <a:pPr>
              <a:defRPr/>
            </a:pPr>
            <a:fld id="{3EB076FE-61AF-427F-8DAC-BBEE0EC60F8F}" type="slidenum">
              <a:rPr lang="en-US" altLang="en-US" smtClean="0"/>
              <a:pPr>
                <a:defRPr/>
              </a:pPr>
              <a:t>14</a:t>
            </a:fld>
            <a:endParaRPr lang="en-US" altLang="en-US"/>
          </a:p>
        </p:txBody>
      </p:sp>
    </p:spTree>
    <p:extLst>
      <p:ext uri="{BB962C8B-B14F-4D97-AF65-F5344CB8AC3E}">
        <p14:creationId xmlns:p14="http://schemas.microsoft.com/office/powerpoint/2010/main" val="21647117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a copy scope project may have substantial differences including changes to best practices, personnel, regulations, specifications, strategies, suppliers</a:t>
            </a:r>
            <a:r>
              <a:rPr lang="en-US"/>
              <a:t>, and </a:t>
            </a:r>
            <a:r>
              <a:rPr lang="en-US" dirty="0"/>
              <a:t>technologies.</a:t>
            </a:r>
            <a:endParaRPr lang="en-CA" dirty="0"/>
          </a:p>
        </p:txBody>
      </p:sp>
      <p:sp>
        <p:nvSpPr>
          <p:cNvPr id="4" name="Slide Number Placeholder 3"/>
          <p:cNvSpPr>
            <a:spLocks noGrp="1"/>
          </p:cNvSpPr>
          <p:nvPr>
            <p:ph type="sldNum" sz="quarter" idx="5"/>
          </p:nvPr>
        </p:nvSpPr>
        <p:spPr/>
        <p:txBody>
          <a:bodyPr/>
          <a:lstStyle/>
          <a:p>
            <a:pPr>
              <a:defRPr/>
            </a:pPr>
            <a:fld id="{3EB076FE-61AF-427F-8DAC-BBEE0EC60F8F}" type="slidenum">
              <a:rPr lang="en-US" altLang="en-US" smtClean="0"/>
              <a:pPr>
                <a:defRPr/>
              </a:pPr>
              <a:t>15</a:t>
            </a:fld>
            <a:endParaRPr lang="en-US" altLang="en-US"/>
          </a:p>
        </p:txBody>
      </p:sp>
    </p:spTree>
    <p:extLst>
      <p:ext uri="{BB962C8B-B14F-4D97-AF65-F5344CB8AC3E}">
        <p14:creationId xmlns:p14="http://schemas.microsoft.com/office/powerpoint/2010/main" val="38385752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a:t>
            </a:r>
            <a:r>
              <a:rPr lang="en-US" sz="1800" b="0" i="0" u="none" strike="noStrike" baseline="0" dirty="0">
                <a:solidFill>
                  <a:srgbClr val="000000"/>
                </a:solidFill>
                <a:latin typeface="Arial" panose="020B0604020202020204" pitchFamily="34" charset="0"/>
              </a:rPr>
              <a:t>engineering identifies the inspection activities, but the inspection budget is prepared by others.  If the activities and dollars are not aligned, someone will be disappointed, surprised, or both.</a:t>
            </a:r>
            <a:endParaRPr lang="en-CA" dirty="0"/>
          </a:p>
        </p:txBody>
      </p:sp>
      <p:sp>
        <p:nvSpPr>
          <p:cNvPr id="4" name="Slide Number Placeholder 3"/>
          <p:cNvSpPr>
            <a:spLocks noGrp="1"/>
          </p:cNvSpPr>
          <p:nvPr>
            <p:ph type="sldNum" sz="quarter" idx="5"/>
          </p:nvPr>
        </p:nvSpPr>
        <p:spPr/>
        <p:txBody>
          <a:bodyPr/>
          <a:lstStyle/>
          <a:p>
            <a:pPr>
              <a:defRPr/>
            </a:pPr>
            <a:fld id="{3EB076FE-61AF-427F-8DAC-BBEE0EC60F8F}" type="slidenum">
              <a:rPr lang="en-US" altLang="en-US" smtClean="0"/>
              <a:pPr>
                <a:defRPr/>
              </a:pPr>
              <a:t>16</a:t>
            </a:fld>
            <a:endParaRPr lang="en-US" altLang="en-US"/>
          </a:p>
        </p:txBody>
      </p:sp>
    </p:spTree>
    <p:extLst>
      <p:ext uri="{BB962C8B-B14F-4D97-AF65-F5344CB8AC3E}">
        <p14:creationId xmlns:p14="http://schemas.microsoft.com/office/powerpoint/2010/main" val="41212007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For example:  there are many inspection points that each require a 600 km round trip because there is no local inspector.  Most of the inspection cost will be for driving.  So, shall the inspection proceed, or not?</a:t>
            </a:r>
            <a:endParaRPr lang="en-CA" dirty="0"/>
          </a:p>
        </p:txBody>
      </p:sp>
      <p:sp>
        <p:nvSpPr>
          <p:cNvPr id="4" name="Slide Number Placeholder 3"/>
          <p:cNvSpPr>
            <a:spLocks noGrp="1"/>
          </p:cNvSpPr>
          <p:nvPr>
            <p:ph type="sldNum" sz="quarter" idx="5"/>
          </p:nvPr>
        </p:nvSpPr>
        <p:spPr/>
        <p:txBody>
          <a:bodyPr/>
          <a:lstStyle/>
          <a:p>
            <a:pPr>
              <a:defRPr/>
            </a:pPr>
            <a:fld id="{3EB076FE-61AF-427F-8DAC-BBEE0EC60F8F}" type="slidenum">
              <a:rPr lang="en-US" altLang="en-US" smtClean="0"/>
              <a:pPr>
                <a:defRPr/>
              </a:pPr>
              <a:t>17</a:t>
            </a:fld>
            <a:endParaRPr lang="en-US" altLang="en-US"/>
          </a:p>
        </p:txBody>
      </p:sp>
    </p:spTree>
    <p:extLst>
      <p:ext uri="{BB962C8B-B14F-4D97-AF65-F5344CB8AC3E}">
        <p14:creationId xmlns:p14="http://schemas.microsoft.com/office/powerpoint/2010/main" val="14502603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Large projects use proprietary inspection procedures.  </a:t>
            </a:r>
            <a:r>
              <a:rPr lang="en-US" sz="1800" b="0" i="0" u="none" strike="noStrike" baseline="0" dirty="0">
                <a:solidFill>
                  <a:srgbClr val="000000"/>
                </a:solidFill>
                <a:latin typeface="Arial" panose="020B0604020202020204" pitchFamily="34" charset="0"/>
              </a:rPr>
              <a:t>Tribal knowledge is undocumented, so it is prone to change and varies over time.</a:t>
            </a:r>
            <a:endParaRPr lang="en-CA" dirty="0"/>
          </a:p>
        </p:txBody>
      </p:sp>
      <p:sp>
        <p:nvSpPr>
          <p:cNvPr id="4" name="Slide Number Placeholder 3"/>
          <p:cNvSpPr>
            <a:spLocks noGrp="1"/>
          </p:cNvSpPr>
          <p:nvPr>
            <p:ph type="sldNum" sz="quarter" idx="5"/>
          </p:nvPr>
        </p:nvSpPr>
        <p:spPr/>
        <p:txBody>
          <a:bodyPr/>
          <a:lstStyle/>
          <a:p>
            <a:pPr>
              <a:defRPr/>
            </a:pPr>
            <a:fld id="{3EB076FE-61AF-427F-8DAC-BBEE0EC60F8F}" type="slidenum">
              <a:rPr lang="en-US" altLang="en-US" smtClean="0"/>
              <a:pPr>
                <a:defRPr/>
              </a:pPr>
              <a:t>18</a:t>
            </a:fld>
            <a:endParaRPr lang="en-US" altLang="en-US"/>
          </a:p>
        </p:txBody>
      </p:sp>
    </p:spTree>
    <p:extLst>
      <p:ext uri="{BB962C8B-B14F-4D97-AF65-F5344CB8AC3E}">
        <p14:creationId xmlns:p14="http://schemas.microsoft.com/office/powerpoint/2010/main" val="500797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Misunderstanding of inspection is caused by hidden knowledge gaps and not limited to inexperienced personnel.</a:t>
            </a:r>
            <a:endParaRPr lang="en-CA" dirty="0"/>
          </a:p>
        </p:txBody>
      </p:sp>
      <p:sp>
        <p:nvSpPr>
          <p:cNvPr id="4" name="Slide Number Placeholder 3"/>
          <p:cNvSpPr>
            <a:spLocks noGrp="1"/>
          </p:cNvSpPr>
          <p:nvPr>
            <p:ph type="sldNum" sz="quarter" idx="5"/>
          </p:nvPr>
        </p:nvSpPr>
        <p:spPr/>
        <p:txBody>
          <a:bodyPr/>
          <a:lstStyle/>
          <a:p>
            <a:pPr>
              <a:defRPr/>
            </a:pPr>
            <a:fld id="{3EB076FE-61AF-427F-8DAC-BBEE0EC60F8F}" type="slidenum">
              <a:rPr lang="en-US" altLang="en-US" smtClean="0"/>
              <a:pPr>
                <a:defRPr/>
              </a:pPr>
              <a:t>19</a:t>
            </a:fld>
            <a:endParaRPr lang="en-US" altLang="en-US"/>
          </a:p>
        </p:txBody>
      </p:sp>
    </p:spTree>
    <p:extLst>
      <p:ext uri="{BB962C8B-B14F-4D97-AF65-F5344CB8AC3E}">
        <p14:creationId xmlns:p14="http://schemas.microsoft.com/office/powerpoint/2010/main" val="3424196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started working as a third-party inspector before email was invented.  Sometimes, a product was almost complete before the initial visit!  Then, the product was shipped before final inspection!  Why is it so hard?</a:t>
            </a:r>
            <a:endParaRPr lang="en-CA" dirty="0"/>
          </a:p>
        </p:txBody>
      </p:sp>
      <p:sp>
        <p:nvSpPr>
          <p:cNvPr id="4" name="Slide Number Placeholder 3"/>
          <p:cNvSpPr>
            <a:spLocks noGrp="1"/>
          </p:cNvSpPr>
          <p:nvPr>
            <p:ph type="sldNum" sz="quarter" idx="5"/>
          </p:nvPr>
        </p:nvSpPr>
        <p:spPr/>
        <p:txBody>
          <a:bodyPr/>
          <a:lstStyle/>
          <a:p>
            <a:pPr>
              <a:defRPr/>
            </a:pPr>
            <a:fld id="{3EB076FE-61AF-427F-8DAC-BBEE0EC60F8F}" type="slidenum">
              <a:rPr lang="en-US" altLang="en-US" smtClean="0"/>
              <a:pPr>
                <a:defRPr/>
              </a:pPr>
              <a:t>2</a:t>
            </a:fld>
            <a:endParaRPr lang="en-US" altLang="en-US"/>
          </a:p>
        </p:txBody>
      </p:sp>
    </p:spTree>
    <p:extLst>
      <p:ext uri="{BB962C8B-B14F-4D97-AF65-F5344CB8AC3E}">
        <p14:creationId xmlns:p14="http://schemas.microsoft.com/office/powerpoint/2010/main" val="10977332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3EB076FE-61AF-427F-8DAC-BBEE0EC60F8F}" type="slidenum">
              <a:rPr lang="en-US" altLang="en-US" smtClean="0"/>
              <a:pPr>
                <a:defRPr/>
              </a:pPr>
              <a:t>20</a:t>
            </a:fld>
            <a:endParaRPr lang="en-US" altLang="en-US"/>
          </a:p>
        </p:txBody>
      </p:sp>
    </p:spTree>
    <p:extLst>
      <p:ext uri="{BB962C8B-B14F-4D97-AF65-F5344CB8AC3E}">
        <p14:creationId xmlns:p14="http://schemas.microsoft.com/office/powerpoint/2010/main" val="17201146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your attention.  A copy of this presentation is available on request.</a:t>
            </a:r>
            <a:endParaRPr lang="en-CA" dirty="0"/>
          </a:p>
        </p:txBody>
      </p:sp>
      <p:sp>
        <p:nvSpPr>
          <p:cNvPr id="4" name="Slide Number Placeholder 3"/>
          <p:cNvSpPr>
            <a:spLocks noGrp="1"/>
          </p:cNvSpPr>
          <p:nvPr>
            <p:ph type="sldNum" sz="quarter" idx="5"/>
          </p:nvPr>
        </p:nvSpPr>
        <p:spPr/>
        <p:txBody>
          <a:bodyPr/>
          <a:lstStyle/>
          <a:p>
            <a:pPr>
              <a:defRPr/>
            </a:pPr>
            <a:fld id="{3EB076FE-61AF-427F-8DAC-BBEE0EC60F8F}" type="slidenum">
              <a:rPr lang="en-US" altLang="en-US" smtClean="0"/>
              <a:pPr>
                <a:defRPr/>
              </a:pPr>
              <a:t>21</a:t>
            </a:fld>
            <a:endParaRPr lang="en-US" altLang="en-US"/>
          </a:p>
        </p:txBody>
      </p:sp>
    </p:spTree>
    <p:extLst>
      <p:ext uri="{BB962C8B-B14F-4D97-AF65-F5344CB8AC3E}">
        <p14:creationId xmlns:p14="http://schemas.microsoft.com/office/powerpoint/2010/main" val="1184373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Inspection is a quality surveillance activity performed by comparing inspection results with specified requirements to verify if conformity is achieved for a product or service.</a:t>
            </a:r>
            <a:endParaRPr lang="en-CA" dirty="0"/>
          </a:p>
        </p:txBody>
      </p:sp>
      <p:sp>
        <p:nvSpPr>
          <p:cNvPr id="4" name="Slide Number Placeholder 3"/>
          <p:cNvSpPr>
            <a:spLocks noGrp="1"/>
          </p:cNvSpPr>
          <p:nvPr>
            <p:ph type="sldNum" sz="quarter" idx="5"/>
          </p:nvPr>
        </p:nvSpPr>
        <p:spPr/>
        <p:txBody>
          <a:bodyPr/>
          <a:lstStyle/>
          <a:p>
            <a:pPr>
              <a:defRPr/>
            </a:pPr>
            <a:fld id="{3EB076FE-61AF-427F-8DAC-BBEE0EC60F8F}" type="slidenum">
              <a:rPr lang="en-US" altLang="en-US" smtClean="0"/>
              <a:pPr>
                <a:defRPr/>
              </a:pPr>
              <a:t>3</a:t>
            </a:fld>
            <a:endParaRPr lang="en-US" altLang="en-US"/>
          </a:p>
        </p:txBody>
      </p:sp>
    </p:spTree>
    <p:extLst>
      <p:ext uri="{BB962C8B-B14F-4D97-AF65-F5344CB8AC3E}">
        <p14:creationId xmlns:p14="http://schemas.microsoft.com/office/powerpoint/2010/main" val="1278485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Inspection is integral to many energy projects and typically part of the procurement or supply chain management group, but inspection is not a well-understood function.</a:t>
            </a:r>
            <a:endParaRPr lang="en-CA" dirty="0"/>
          </a:p>
        </p:txBody>
      </p:sp>
      <p:sp>
        <p:nvSpPr>
          <p:cNvPr id="4" name="Slide Number Placeholder 3"/>
          <p:cNvSpPr>
            <a:spLocks noGrp="1"/>
          </p:cNvSpPr>
          <p:nvPr>
            <p:ph type="sldNum" sz="quarter" idx="5"/>
          </p:nvPr>
        </p:nvSpPr>
        <p:spPr/>
        <p:txBody>
          <a:bodyPr/>
          <a:lstStyle/>
          <a:p>
            <a:pPr>
              <a:defRPr/>
            </a:pPr>
            <a:fld id="{3EB076FE-61AF-427F-8DAC-BBEE0EC60F8F}" type="slidenum">
              <a:rPr lang="en-US" altLang="en-US" smtClean="0"/>
              <a:pPr>
                <a:defRPr/>
              </a:pPr>
              <a:t>4</a:t>
            </a:fld>
            <a:endParaRPr lang="en-US" altLang="en-US"/>
          </a:p>
        </p:txBody>
      </p:sp>
    </p:spTree>
    <p:extLst>
      <p:ext uri="{BB962C8B-B14F-4D97-AF65-F5344CB8AC3E}">
        <p14:creationId xmlns:p14="http://schemas.microsoft.com/office/powerpoint/2010/main" val="1458400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Inspection requirements are established by the project and not the code of construction.  One exception is for inspection of piping systems and signing the piping system data reports (e.g., AB-83 form).</a:t>
            </a:r>
          </a:p>
        </p:txBody>
      </p:sp>
      <p:sp>
        <p:nvSpPr>
          <p:cNvPr id="4" name="Slide Number Placeholder 3"/>
          <p:cNvSpPr>
            <a:spLocks noGrp="1"/>
          </p:cNvSpPr>
          <p:nvPr>
            <p:ph type="sldNum" sz="quarter" idx="5"/>
          </p:nvPr>
        </p:nvSpPr>
        <p:spPr/>
        <p:txBody>
          <a:bodyPr/>
          <a:lstStyle/>
          <a:p>
            <a:pPr>
              <a:defRPr/>
            </a:pPr>
            <a:fld id="{3EB076FE-61AF-427F-8DAC-BBEE0EC60F8F}" type="slidenum">
              <a:rPr lang="en-US" altLang="en-US" smtClean="0"/>
              <a:pPr>
                <a:defRPr/>
              </a:pPr>
              <a:t>5</a:t>
            </a:fld>
            <a:endParaRPr lang="en-US" altLang="en-US"/>
          </a:p>
        </p:txBody>
      </p:sp>
    </p:spTree>
    <p:extLst>
      <p:ext uri="{BB962C8B-B14F-4D97-AF65-F5344CB8AC3E}">
        <p14:creationId xmlns:p14="http://schemas.microsoft.com/office/powerpoint/2010/main" val="1052523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Inspection is like insurance.  It is possible to have too little or too much.  The client, project team, or a combination decide how much inspection is needed or not needed, usually using a cost-benefit analysis.</a:t>
            </a:r>
            <a:endParaRPr lang="en-CA" dirty="0"/>
          </a:p>
        </p:txBody>
      </p:sp>
      <p:sp>
        <p:nvSpPr>
          <p:cNvPr id="4" name="Slide Number Placeholder 3"/>
          <p:cNvSpPr>
            <a:spLocks noGrp="1"/>
          </p:cNvSpPr>
          <p:nvPr>
            <p:ph type="sldNum" sz="quarter" idx="5"/>
          </p:nvPr>
        </p:nvSpPr>
        <p:spPr/>
        <p:txBody>
          <a:bodyPr/>
          <a:lstStyle/>
          <a:p>
            <a:pPr>
              <a:defRPr/>
            </a:pPr>
            <a:fld id="{3EB076FE-61AF-427F-8DAC-BBEE0EC60F8F}" type="slidenum">
              <a:rPr lang="en-US" altLang="en-US" smtClean="0"/>
              <a:pPr>
                <a:defRPr/>
              </a:pPr>
              <a:t>6</a:t>
            </a:fld>
            <a:endParaRPr lang="en-US" altLang="en-US"/>
          </a:p>
        </p:txBody>
      </p:sp>
    </p:spTree>
    <p:extLst>
      <p:ext uri="{BB962C8B-B14F-4D97-AF65-F5344CB8AC3E}">
        <p14:creationId xmlns:p14="http://schemas.microsoft.com/office/powerpoint/2010/main" val="1179272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Inspection cannot ensure that supplier facilities, procedures, and products are error‐free or perfect because this is neither possible nor reasonable.  No facility is error‐free or perfect.  Especially not the nightshift.</a:t>
            </a:r>
            <a:endParaRPr lang="en-CA" dirty="0"/>
          </a:p>
        </p:txBody>
      </p:sp>
      <p:sp>
        <p:nvSpPr>
          <p:cNvPr id="4" name="Slide Number Placeholder 3"/>
          <p:cNvSpPr>
            <a:spLocks noGrp="1"/>
          </p:cNvSpPr>
          <p:nvPr>
            <p:ph type="sldNum" sz="quarter" idx="5"/>
          </p:nvPr>
        </p:nvSpPr>
        <p:spPr/>
        <p:txBody>
          <a:bodyPr/>
          <a:lstStyle/>
          <a:p>
            <a:pPr>
              <a:defRPr/>
            </a:pPr>
            <a:fld id="{3EB076FE-61AF-427F-8DAC-BBEE0EC60F8F}" type="slidenum">
              <a:rPr lang="en-US" altLang="en-US" smtClean="0"/>
              <a:pPr>
                <a:defRPr/>
              </a:pPr>
              <a:t>7</a:t>
            </a:fld>
            <a:endParaRPr lang="en-US" altLang="en-US"/>
          </a:p>
        </p:txBody>
      </p:sp>
    </p:spTree>
    <p:extLst>
      <p:ext uri="{BB962C8B-B14F-4D97-AF65-F5344CB8AC3E}">
        <p14:creationId xmlns:p14="http://schemas.microsoft.com/office/powerpoint/2010/main" val="1070872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Capital projects takes months and years to complete, so inspection should be planned from the beginning.  An inspector can ask questions, which yield very expensive, inconvenient, or undesirable responses.</a:t>
            </a:r>
            <a:endParaRPr lang="en-CA" dirty="0"/>
          </a:p>
        </p:txBody>
      </p:sp>
      <p:sp>
        <p:nvSpPr>
          <p:cNvPr id="4" name="Slide Number Placeholder 3"/>
          <p:cNvSpPr>
            <a:spLocks noGrp="1"/>
          </p:cNvSpPr>
          <p:nvPr>
            <p:ph type="sldNum" sz="quarter" idx="5"/>
          </p:nvPr>
        </p:nvSpPr>
        <p:spPr/>
        <p:txBody>
          <a:bodyPr/>
          <a:lstStyle/>
          <a:p>
            <a:pPr>
              <a:defRPr/>
            </a:pPr>
            <a:fld id="{3EB076FE-61AF-427F-8DAC-BBEE0EC60F8F}" type="slidenum">
              <a:rPr lang="en-US" altLang="en-US" smtClean="0"/>
              <a:pPr>
                <a:defRPr/>
              </a:pPr>
              <a:t>8</a:t>
            </a:fld>
            <a:endParaRPr lang="en-US" altLang="en-US"/>
          </a:p>
        </p:txBody>
      </p:sp>
    </p:spTree>
    <p:extLst>
      <p:ext uri="{BB962C8B-B14F-4D97-AF65-F5344CB8AC3E}">
        <p14:creationId xmlns:p14="http://schemas.microsoft.com/office/powerpoint/2010/main" val="61870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coating inspection requirements may be established – somewhere and at some time. Suddenly, the project is notified that an inspector is needed in Madison, WI next Monday morning!</a:t>
            </a:r>
            <a:endParaRPr lang="en-CA" dirty="0"/>
          </a:p>
        </p:txBody>
      </p:sp>
      <p:sp>
        <p:nvSpPr>
          <p:cNvPr id="4" name="Slide Number Placeholder 3"/>
          <p:cNvSpPr>
            <a:spLocks noGrp="1"/>
          </p:cNvSpPr>
          <p:nvPr>
            <p:ph type="sldNum" sz="quarter" idx="5"/>
          </p:nvPr>
        </p:nvSpPr>
        <p:spPr/>
        <p:txBody>
          <a:bodyPr/>
          <a:lstStyle/>
          <a:p>
            <a:pPr>
              <a:defRPr/>
            </a:pPr>
            <a:fld id="{3EB076FE-61AF-427F-8DAC-BBEE0EC60F8F}" type="slidenum">
              <a:rPr lang="en-US" altLang="en-US" smtClean="0"/>
              <a:pPr>
                <a:defRPr/>
              </a:pPr>
              <a:t>9</a:t>
            </a:fld>
            <a:endParaRPr lang="en-US" altLang="en-US"/>
          </a:p>
        </p:txBody>
      </p:sp>
    </p:spTree>
    <p:extLst>
      <p:ext uri="{BB962C8B-B14F-4D97-AF65-F5344CB8AC3E}">
        <p14:creationId xmlns:p14="http://schemas.microsoft.com/office/powerpoint/2010/main" val="11302009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4" name="Picture 3">
            <a:extLst>
              <a:ext uri="{FF2B5EF4-FFF2-40B4-BE49-F238E27FC236}">
                <a16:creationId xmlns:a16="http://schemas.microsoft.com/office/drawing/2014/main" id="{171372F1-7EC4-48FC-B785-52FFF39B3F3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6800" y="419100"/>
            <a:ext cx="4872899" cy="1600200"/>
          </a:xfrm>
          <a:prstGeom prst="rect">
            <a:avLst/>
          </a:prstGeom>
        </p:spPr>
      </p:pic>
    </p:spTree>
    <p:extLst>
      <p:ext uri="{BB962C8B-B14F-4D97-AF65-F5344CB8AC3E}">
        <p14:creationId xmlns:p14="http://schemas.microsoft.com/office/powerpoint/2010/main" val="4093696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ctr">
              <a:defRPr sz="3000" b="1" cap="none">
                <a:solidFill>
                  <a:schemeClr val="tx1"/>
                </a:solidFill>
              </a:defRPr>
            </a:lvl1pPr>
          </a:lstStyle>
          <a:p>
            <a:endParaRPr lang="en-US" dirty="0"/>
          </a:p>
        </p:txBody>
      </p:sp>
      <p:sp>
        <p:nvSpPr>
          <p:cNvPr id="3" name="Text Placeholder 2"/>
          <p:cNvSpPr>
            <a:spLocks noGrp="1"/>
          </p:cNvSpPr>
          <p:nvPr>
            <p:ph type="body" idx="1"/>
          </p:nvPr>
        </p:nvSpPr>
        <p:spPr>
          <a:xfrm>
            <a:off x="963084" y="2133600"/>
            <a:ext cx="10363200" cy="1219199"/>
          </a:xfrm>
          <a:prstGeom prst="rect">
            <a:avLst/>
          </a:prstGeom>
          <a:effectLst>
            <a:outerShdw blurRad="50800" dist="38100" dir="5400000" algn="t" rotWithShape="0">
              <a:prstClr val="black">
                <a:alpha val="40000"/>
              </a:prstClr>
            </a:outerShdw>
          </a:effectLst>
        </p:spPr>
        <p:txBody>
          <a:bodyPr anchor="b"/>
          <a:lstStyle>
            <a:lvl1pPr marL="0" indent="0" algn="ctr">
              <a:buNone/>
              <a:defRPr sz="5400">
                <a:solidFill>
                  <a:srgbClr val="0070C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a:p>
        </p:txBody>
      </p:sp>
      <p:sp>
        <p:nvSpPr>
          <p:cNvPr id="6" name="Slide Number Placeholder 5">
            <a:extLst>
              <a:ext uri="{FF2B5EF4-FFF2-40B4-BE49-F238E27FC236}">
                <a16:creationId xmlns:a16="http://schemas.microsoft.com/office/drawing/2014/main" id="{775B465E-200D-462D-970D-328727060A11}"/>
              </a:ext>
            </a:extLst>
          </p:cNvPr>
          <p:cNvSpPr>
            <a:spLocks noGrp="1"/>
          </p:cNvSpPr>
          <p:nvPr>
            <p:ph type="sldNum" sz="quarter" idx="12"/>
          </p:nvPr>
        </p:nvSpPr>
        <p:spPr/>
        <p:txBody>
          <a:bodyPr/>
          <a:lstStyle>
            <a:lvl1pPr>
              <a:defRPr/>
            </a:lvl1pPr>
          </a:lstStyle>
          <a:p>
            <a:pPr>
              <a:defRPr/>
            </a:pPr>
            <a:fld id="{7973A786-51CB-427B-B6DF-89BF93B5492E}" type="slidenum">
              <a:rPr lang="en-US" altLang="en-US"/>
              <a:pPr>
                <a:defRPr/>
              </a:pPr>
              <a:t>‹#›</a:t>
            </a:fld>
            <a:endParaRPr lang="en-US" altLang="en-US"/>
          </a:p>
        </p:txBody>
      </p:sp>
    </p:spTree>
    <p:extLst>
      <p:ext uri="{BB962C8B-B14F-4D97-AF65-F5344CB8AC3E}">
        <p14:creationId xmlns:p14="http://schemas.microsoft.com/office/powerpoint/2010/main" val="877741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11B20-71FD-4E38-802B-B7D2CC89B554}"/>
              </a:ext>
            </a:extLst>
          </p:cNvPr>
          <p:cNvSpPr>
            <a:spLocks noGrp="1"/>
          </p:cNvSpPr>
          <p:nvPr>
            <p:ph type="title"/>
          </p:nvPr>
        </p:nvSpPr>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257DAEAB-8F4E-4361-9512-4C404644BCF7}"/>
              </a:ext>
            </a:extLst>
          </p:cNvPr>
          <p:cNvSpPr>
            <a:spLocks noGrp="1"/>
          </p:cNvSpPr>
          <p:nvPr>
            <p:ph type="sldNum" sz="quarter" idx="10"/>
          </p:nvPr>
        </p:nvSpPr>
        <p:spPr/>
        <p:txBody>
          <a:bodyPr/>
          <a:lstStyle/>
          <a:p>
            <a:pPr>
              <a:defRPr/>
            </a:pPr>
            <a:fld id="{4ED723D3-8449-4426-968D-D63B482C78C1}" type="slidenum">
              <a:rPr lang="en-US" altLang="en-US" smtClean="0"/>
              <a:pPr>
                <a:defRPr/>
              </a:pPr>
              <a:t>‹#›</a:t>
            </a:fld>
            <a:endParaRPr lang="en-US" altLang="en-US"/>
          </a:p>
        </p:txBody>
      </p:sp>
      <p:sp>
        <p:nvSpPr>
          <p:cNvPr id="11" name="Text Placeholder 10">
            <a:extLst>
              <a:ext uri="{FF2B5EF4-FFF2-40B4-BE49-F238E27FC236}">
                <a16:creationId xmlns:a16="http://schemas.microsoft.com/office/drawing/2014/main" id="{631B1942-0555-4EB7-83A6-C57780CD440B}"/>
              </a:ext>
            </a:extLst>
          </p:cNvPr>
          <p:cNvSpPr>
            <a:spLocks noGrp="1"/>
          </p:cNvSpPr>
          <p:nvPr>
            <p:ph type="body" sz="quarter" idx="11"/>
          </p:nvPr>
        </p:nvSpPr>
        <p:spPr>
          <a:xfrm>
            <a:off x="609600" y="1295400"/>
            <a:ext cx="10972800" cy="48006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80338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with Picture to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C6067-5311-4ABF-BA06-DB062825F199}"/>
              </a:ext>
            </a:extLst>
          </p:cNvPr>
          <p:cNvSpPr>
            <a:spLocks noGrp="1"/>
          </p:cNvSpPr>
          <p:nvPr>
            <p:ph type="title"/>
          </p:nvPr>
        </p:nvSpPr>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3D0F5F9A-42A2-488F-80EC-3572F50ACD4C}"/>
              </a:ext>
            </a:extLst>
          </p:cNvPr>
          <p:cNvSpPr>
            <a:spLocks noGrp="1"/>
          </p:cNvSpPr>
          <p:nvPr>
            <p:ph type="sldNum" sz="quarter" idx="10"/>
          </p:nvPr>
        </p:nvSpPr>
        <p:spPr/>
        <p:txBody>
          <a:bodyPr/>
          <a:lstStyle/>
          <a:p>
            <a:pPr>
              <a:defRPr/>
            </a:pPr>
            <a:fld id="{4ED723D3-8449-4426-968D-D63B482C78C1}" type="slidenum">
              <a:rPr lang="en-US" altLang="en-US" smtClean="0"/>
              <a:pPr>
                <a:defRPr/>
              </a:pPr>
              <a:t>‹#›</a:t>
            </a:fld>
            <a:endParaRPr lang="en-US" altLang="en-US" dirty="0"/>
          </a:p>
        </p:txBody>
      </p:sp>
      <p:sp>
        <p:nvSpPr>
          <p:cNvPr id="5" name="Text Placeholder 4">
            <a:extLst>
              <a:ext uri="{FF2B5EF4-FFF2-40B4-BE49-F238E27FC236}">
                <a16:creationId xmlns:a16="http://schemas.microsoft.com/office/drawing/2014/main" id="{8BD4C71A-ECA2-4316-B4F3-EDDBBDBBCC5C}"/>
              </a:ext>
            </a:extLst>
          </p:cNvPr>
          <p:cNvSpPr>
            <a:spLocks noGrp="1"/>
          </p:cNvSpPr>
          <p:nvPr>
            <p:ph type="body" sz="quarter" idx="11"/>
          </p:nvPr>
        </p:nvSpPr>
        <p:spPr>
          <a:xfrm>
            <a:off x="609600" y="1371600"/>
            <a:ext cx="6019800" cy="449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a:extLst>
              <a:ext uri="{FF2B5EF4-FFF2-40B4-BE49-F238E27FC236}">
                <a16:creationId xmlns:a16="http://schemas.microsoft.com/office/drawing/2014/main" id="{9B0492F8-8649-464A-84C1-92183555EE58}"/>
              </a:ext>
            </a:extLst>
          </p:cNvPr>
          <p:cNvSpPr>
            <a:spLocks noGrp="1"/>
          </p:cNvSpPr>
          <p:nvPr>
            <p:ph type="pic" sz="quarter" idx="12"/>
          </p:nvPr>
        </p:nvSpPr>
        <p:spPr>
          <a:xfrm>
            <a:off x="6858000" y="1371600"/>
            <a:ext cx="4724400" cy="4495800"/>
          </a:xfrm>
        </p:spPr>
        <p:txBody>
          <a:bodyPr/>
          <a:lstStyle/>
          <a:p>
            <a:endParaRPr lang="en-US"/>
          </a:p>
        </p:txBody>
      </p:sp>
    </p:spTree>
    <p:extLst>
      <p:ext uri="{BB962C8B-B14F-4D97-AF65-F5344CB8AC3E}">
        <p14:creationId xmlns:p14="http://schemas.microsoft.com/office/powerpoint/2010/main" val="3909054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on Botto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47D11-2891-4DC5-8F6E-B906F55AC931}"/>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9D972F22-8B66-4CF5-8919-EF8DC7FE429D}"/>
              </a:ext>
            </a:extLst>
          </p:cNvPr>
          <p:cNvSpPr>
            <a:spLocks noGrp="1"/>
          </p:cNvSpPr>
          <p:nvPr>
            <p:ph type="sldNum" sz="quarter" idx="10"/>
          </p:nvPr>
        </p:nvSpPr>
        <p:spPr/>
        <p:txBody>
          <a:bodyPr/>
          <a:lstStyle/>
          <a:p>
            <a:pPr>
              <a:defRPr/>
            </a:pPr>
            <a:fld id="{4ED723D3-8449-4426-968D-D63B482C78C1}" type="slidenum">
              <a:rPr lang="en-US" altLang="en-US" smtClean="0"/>
              <a:pPr>
                <a:defRPr/>
              </a:pPr>
              <a:t>‹#›</a:t>
            </a:fld>
            <a:endParaRPr lang="en-US" altLang="en-US" dirty="0"/>
          </a:p>
        </p:txBody>
      </p:sp>
      <p:sp>
        <p:nvSpPr>
          <p:cNvPr id="6" name="Text Placeholder 5">
            <a:extLst>
              <a:ext uri="{FF2B5EF4-FFF2-40B4-BE49-F238E27FC236}">
                <a16:creationId xmlns:a16="http://schemas.microsoft.com/office/drawing/2014/main" id="{26D11FF7-FA2F-47FF-8208-5BED2C061985}"/>
              </a:ext>
            </a:extLst>
          </p:cNvPr>
          <p:cNvSpPr>
            <a:spLocks noGrp="1"/>
          </p:cNvSpPr>
          <p:nvPr>
            <p:ph type="body" sz="quarter" idx="11"/>
          </p:nvPr>
        </p:nvSpPr>
        <p:spPr>
          <a:xfrm>
            <a:off x="609600" y="1295400"/>
            <a:ext cx="10972800" cy="1295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hart Placeholder 7">
            <a:extLst>
              <a:ext uri="{FF2B5EF4-FFF2-40B4-BE49-F238E27FC236}">
                <a16:creationId xmlns:a16="http://schemas.microsoft.com/office/drawing/2014/main" id="{31F5DB3E-84FB-4DDB-A76C-E7CDFEE86291}"/>
              </a:ext>
            </a:extLst>
          </p:cNvPr>
          <p:cNvSpPr>
            <a:spLocks noGrp="1"/>
          </p:cNvSpPr>
          <p:nvPr>
            <p:ph type="chart" sz="quarter" idx="12"/>
          </p:nvPr>
        </p:nvSpPr>
        <p:spPr>
          <a:xfrm>
            <a:off x="609600" y="2698752"/>
            <a:ext cx="10972800" cy="3244847"/>
          </a:xfrm>
        </p:spPr>
        <p:txBody>
          <a:bodyPr/>
          <a:lstStyle/>
          <a:p>
            <a:endParaRPr lang="en-US"/>
          </a:p>
        </p:txBody>
      </p:sp>
    </p:spTree>
    <p:extLst>
      <p:ext uri="{BB962C8B-B14F-4D97-AF65-F5344CB8AC3E}">
        <p14:creationId xmlns:p14="http://schemas.microsoft.com/office/powerpoint/2010/main" val="2581904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ACC9912B-571B-489D-9FBA-57718AE2F112}"/>
              </a:ext>
            </a:extLst>
          </p:cNvPr>
          <p:cNvSpPr>
            <a:spLocks noGrp="1"/>
          </p:cNvSpPr>
          <p:nvPr>
            <p:ph type="sldNum" sz="quarter" idx="12"/>
          </p:nvPr>
        </p:nvSpPr>
        <p:spPr/>
        <p:txBody>
          <a:bodyPr/>
          <a:lstStyle>
            <a:lvl1pPr>
              <a:defRPr/>
            </a:lvl1pPr>
          </a:lstStyle>
          <a:p>
            <a:pPr>
              <a:defRPr/>
            </a:pPr>
            <a:fld id="{104F5139-D42D-43F8-9468-F6D1A32C063D}" type="slidenum">
              <a:rPr lang="en-US" altLang="en-US"/>
              <a:pPr>
                <a:defRPr/>
              </a:pPr>
              <a:t>‹#›</a:t>
            </a:fld>
            <a:endParaRPr lang="en-US" altLang="en-US"/>
          </a:p>
        </p:txBody>
      </p:sp>
    </p:spTree>
    <p:extLst>
      <p:ext uri="{BB962C8B-B14F-4D97-AF65-F5344CB8AC3E}">
        <p14:creationId xmlns:p14="http://schemas.microsoft.com/office/powerpoint/2010/main" val="1407753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25329D8-C9A0-47A9-8287-7C23E305ECFB}"/>
              </a:ext>
            </a:extLst>
          </p:cNvPr>
          <p:cNvSpPr>
            <a:spLocks noGrp="1"/>
          </p:cNvSpPr>
          <p:nvPr>
            <p:ph type="sldNum" sz="quarter" idx="12"/>
          </p:nvPr>
        </p:nvSpPr>
        <p:spPr/>
        <p:txBody>
          <a:bodyPr/>
          <a:lstStyle>
            <a:lvl1pPr>
              <a:defRPr/>
            </a:lvl1pPr>
          </a:lstStyle>
          <a:p>
            <a:pPr>
              <a:defRPr/>
            </a:pPr>
            <a:fld id="{52C2C9FD-DBFE-4995-942C-A4E30525EDD6}" type="slidenum">
              <a:rPr lang="en-US" altLang="en-US"/>
              <a:pPr>
                <a:defRPr/>
              </a:pPr>
              <a:t>‹#›</a:t>
            </a:fld>
            <a:endParaRPr lang="en-US" altLang="en-US"/>
          </a:p>
        </p:txBody>
      </p:sp>
    </p:spTree>
    <p:extLst>
      <p:ext uri="{BB962C8B-B14F-4D97-AF65-F5344CB8AC3E}">
        <p14:creationId xmlns:p14="http://schemas.microsoft.com/office/powerpoint/2010/main" val="1717958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D072DEF-C2B8-4414-8A54-5891BE8F979E}"/>
              </a:ext>
            </a:extLst>
          </p:cNvPr>
          <p:cNvSpPr>
            <a:spLocks noGrp="1"/>
          </p:cNvSpPr>
          <p:nvPr>
            <p:ph type="title"/>
          </p:nvPr>
        </p:nvSpPr>
        <p:spPr bwMode="auto">
          <a:xfrm>
            <a:off x="609600" y="274638"/>
            <a:ext cx="109728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dirty="0"/>
          </a:p>
        </p:txBody>
      </p:sp>
      <p:sp>
        <p:nvSpPr>
          <p:cNvPr id="6" name="Slide Number Placeholder 5">
            <a:extLst>
              <a:ext uri="{FF2B5EF4-FFF2-40B4-BE49-F238E27FC236}">
                <a16:creationId xmlns:a16="http://schemas.microsoft.com/office/drawing/2014/main" id="{6C6C2A40-BFBF-43D7-B3A5-5E67442E3BE7}"/>
              </a:ext>
            </a:extLst>
          </p:cNvPr>
          <p:cNvSpPr>
            <a:spLocks noGrp="1"/>
          </p:cNvSpPr>
          <p:nvPr>
            <p:ph type="sldNum" sz="quarter" idx="4"/>
          </p:nvPr>
        </p:nvSpPr>
        <p:spPr>
          <a:xfrm>
            <a:off x="9550400" y="6356353"/>
            <a:ext cx="2438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chemeClr val="bg1"/>
                </a:solidFill>
                <a:latin typeface="Calibri" panose="020F0502020204030204" pitchFamily="34" charset="0"/>
              </a:defRPr>
            </a:lvl1pPr>
          </a:lstStyle>
          <a:p>
            <a:pPr>
              <a:defRPr/>
            </a:pPr>
            <a:fld id="{4ED723D3-8449-4426-968D-D63B482C78C1}" type="slidenum">
              <a:rPr lang="en-US" altLang="en-US" smtClean="0"/>
              <a:pPr>
                <a:defRPr/>
              </a:pPr>
              <a:t>‹#›</a:t>
            </a:fld>
            <a:endParaRPr lang="en-US" altLang="en-US" dirty="0"/>
          </a:p>
        </p:txBody>
      </p:sp>
      <p:sp>
        <p:nvSpPr>
          <p:cNvPr id="2" name="Text Placeholder 1">
            <a:extLst>
              <a:ext uri="{FF2B5EF4-FFF2-40B4-BE49-F238E27FC236}">
                <a16:creationId xmlns:a16="http://schemas.microsoft.com/office/drawing/2014/main" id="{A597F199-948B-421F-8235-F64B8D18691D}"/>
              </a:ext>
            </a:extLst>
          </p:cNvPr>
          <p:cNvSpPr>
            <a:spLocks noGrp="1"/>
          </p:cNvSpPr>
          <p:nvPr>
            <p:ph type="body" idx="1"/>
          </p:nvPr>
        </p:nvSpPr>
        <p:spPr>
          <a:xfrm>
            <a:off x="609600" y="1295400"/>
            <a:ext cx="10972800" cy="4724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4069" r:id="rId1"/>
    <p:sldLayoutId id="2147484070" r:id="rId2"/>
    <p:sldLayoutId id="2147484077" r:id="rId3"/>
    <p:sldLayoutId id="2147484078" r:id="rId4"/>
    <p:sldLayoutId id="2147484079" r:id="rId5"/>
    <p:sldLayoutId id="2147484073" r:id="rId6"/>
    <p:sldLayoutId id="2147484074" r:id="rId7"/>
  </p:sldLayoutIdLst>
  <p:hf hdr="0" ftr="0" dt="0"/>
  <p:txStyles>
    <p:titleStyle>
      <a:lvl1pPr algn="l" rtl="0" eaLnBrk="0" fontAlgn="base" hangingPunct="0">
        <a:spcBef>
          <a:spcPct val="0"/>
        </a:spcBef>
        <a:spcAft>
          <a:spcPct val="0"/>
        </a:spcAft>
        <a:defRPr lang="en-US" altLang="en-US" sz="3200" kern="1200" dirty="0">
          <a:solidFill>
            <a:srgbClr val="0070C0"/>
          </a:solidFill>
          <a:latin typeface="Arial" panose="020B0604020202020204" pitchFamily="34" charset="0"/>
          <a:ea typeface="ＭＳ Ｐゴシック" panose="020B0600070205080204" pitchFamily="34" charset="-128"/>
          <a:cs typeface="+mn-cs"/>
        </a:defRPr>
      </a:lvl1pPr>
      <a:lvl2pPr algn="ctr" rtl="0" eaLnBrk="0" fontAlgn="base" hangingPunct="0">
        <a:spcBef>
          <a:spcPct val="0"/>
        </a:spcBef>
        <a:spcAft>
          <a:spcPct val="0"/>
        </a:spcAft>
        <a:defRPr sz="4400">
          <a:solidFill>
            <a:schemeClr val="bg1"/>
          </a:solidFill>
          <a:latin typeface="Calibri" pitchFamily="34" charset="0"/>
          <a:ea typeface="ＭＳ Ｐゴシック" pitchFamily="-106" charset="-128"/>
          <a:cs typeface="ＭＳ Ｐゴシック" pitchFamily="-106" charset="-128"/>
        </a:defRPr>
      </a:lvl2pPr>
      <a:lvl3pPr algn="ctr" rtl="0" eaLnBrk="0" fontAlgn="base" hangingPunct="0">
        <a:spcBef>
          <a:spcPct val="0"/>
        </a:spcBef>
        <a:spcAft>
          <a:spcPct val="0"/>
        </a:spcAft>
        <a:defRPr sz="4400">
          <a:solidFill>
            <a:schemeClr val="bg1"/>
          </a:solidFill>
          <a:latin typeface="Calibri" pitchFamily="34" charset="0"/>
          <a:ea typeface="ＭＳ Ｐゴシック" pitchFamily="-106" charset="-128"/>
          <a:cs typeface="ＭＳ Ｐゴシック" pitchFamily="-106" charset="-128"/>
        </a:defRPr>
      </a:lvl3pPr>
      <a:lvl4pPr algn="ctr" rtl="0" eaLnBrk="0" fontAlgn="base" hangingPunct="0">
        <a:spcBef>
          <a:spcPct val="0"/>
        </a:spcBef>
        <a:spcAft>
          <a:spcPct val="0"/>
        </a:spcAft>
        <a:defRPr sz="4400">
          <a:solidFill>
            <a:schemeClr val="bg1"/>
          </a:solidFill>
          <a:latin typeface="Calibri" pitchFamily="34" charset="0"/>
          <a:ea typeface="ＭＳ Ｐゴシック" pitchFamily="-106" charset="-128"/>
          <a:cs typeface="ＭＳ Ｐゴシック" pitchFamily="-106" charset="-128"/>
        </a:defRPr>
      </a:lvl4pPr>
      <a:lvl5pPr algn="ctr" rtl="0" eaLnBrk="0" fontAlgn="base" hangingPunct="0">
        <a:spcBef>
          <a:spcPct val="0"/>
        </a:spcBef>
        <a:spcAft>
          <a:spcPct val="0"/>
        </a:spcAft>
        <a:defRPr sz="4400">
          <a:solidFill>
            <a:schemeClr val="bg1"/>
          </a:solidFill>
          <a:latin typeface="Calibri" pitchFamily="34" charset="0"/>
          <a:ea typeface="ＭＳ Ｐゴシック" pitchFamily="-106" charset="-128"/>
          <a:cs typeface="ＭＳ Ｐゴシック" pitchFamily="-106" charset="-128"/>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287338" marR="0" indent="-287338" algn="l" defTabSz="914400" rtl="0" eaLnBrk="1" fontAlgn="auto" latinLnBrk="0" hangingPunct="1">
        <a:lnSpc>
          <a:spcPct val="100000"/>
        </a:lnSpc>
        <a:spcBef>
          <a:spcPct val="20000"/>
        </a:spcBef>
        <a:spcAft>
          <a:spcPts val="0"/>
        </a:spcAft>
        <a:buClr>
          <a:srgbClr val="0070C0"/>
        </a:buClr>
        <a:buSzTx/>
        <a:buFont typeface="Arial" panose="020B0604020202020204" pitchFamily="34" charset="0"/>
        <a:buChar char="•"/>
        <a:tabLst/>
        <a:defRPr lang="en-US" altLang="en-US" sz="2400" b="0" kern="1200" baseline="0" dirty="0">
          <a:solidFill>
            <a:schemeClr val="tx1"/>
          </a:solidFill>
          <a:latin typeface="Arial" panose="020B0604020202020204" pitchFamily="34" charset="0"/>
          <a:ea typeface="+mn-ea"/>
          <a:cs typeface="Arial" panose="020B0604020202020204" pitchFamily="34" charset="0"/>
        </a:defRPr>
      </a:lvl1pPr>
      <a:lvl2pPr marL="741363" indent="-280988" algn="l" rtl="0" eaLnBrk="0" fontAlgn="base" hangingPunct="0">
        <a:spcBef>
          <a:spcPct val="20000"/>
        </a:spcBef>
        <a:spcAft>
          <a:spcPct val="0"/>
        </a:spcAft>
        <a:buClr>
          <a:srgbClr val="00B050"/>
        </a:buClr>
        <a:buFont typeface="Arial" panose="020B0604020202020204" pitchFamily="34" charset="0"/>
        <a:buChar char="›"/>
        <a:defRPr lang="en-US" altLang="en-US" sz="2400" b="0" kern="1200" baseline="0" dirty="0">
          <a:solidFill>
            <a:schemeClr val="tx1"/>
          </a:solidFill>
          <a:latin typeface="Arial" panose="020B0604020202020204" pitchFamily="34" charset="0"/>
          <a:ea typeface="+mn-ea"/>
          <a:cs typeface="Arial" panose="020B0604020202020204" pitchFamily="34" charset="0"/>
        </a:defRPr>
      </a:lvl2pPr>
      <a:lvl3pPr marL="854075" indent="-166688" algn="l" rtl="0" eaLnBrk="0" fontAlgn="base" hangingPunct="0">
        <a:spcBef>
          <a:spcPct val="20000"/>
        </a:spcBef>
        <a:spcAft>
          <a:spcPct val="0"/>
        </a:spcAft>
        <a:buClr>
          <a:schemeClr val="bg1">
            <a:lumMod val="65000"/>
          </a:schemeClr>
        </a:buClr>
        <a:buFont typeface="Arial" panose="020B0604020202020204" pitchFamily="34" charset="0"/>
        <a:buChar char="-"/>
        <a:defRPr lang="en-US" altLang="en-US" sz="2000" b="0" kern="1200" baseline="0" dirty="0">
          <a:solidFill>
            <a:schemeClr val="tx1"/>
          </a:solidFill>
          <a:latin typeface="Arial" panose="020B0604020202020204" pitchFamily="34" charset="0"/>
          <a:ea typeface="+mn-ea"/>
          <a:cs typeface="Arial" panose="020B0604020202020204" pitchFamily="34" charset="0"/>
        </a:defRPr>
      </a:lvl3pPr>
      <a:lvl4pPr marL="1087438" indent="-173038" algn="l" rtl="0" eaLnBrk="0" fontAlgn="base" hangingPunct="0">
        <a:spcBef>
          <a:spcPct val="20000"/>
        </a:spcBef>
        <a:spcAft>
          <a:spcPct val="0"/>
        </a:spcAft>
        <a:buClr>
          <a:srgbClr val="00B0F0"/>
        </a:buClr>
        <a:buFont typeface="Arial" panose="020B0604020202020204" pitchFamily="34" charset="0"/>
        <a:buChar char="»"/>
        <a:defRPr lang="en-US" altLang="en-US" sz="1800" b="0" kern="1200" baseline="0" dirty="0">
          <a:solidFill>
            <a:schemeClr val="tx1"/>
          </a:solidFill>
          <a:latin typeface="Arial" panose="020B0604020202020204" pitchFamily="34" charset="0"/>
          <a:ea typeface="+mn-ea"/>
          <a:cs typeface="Arial" panose="020B0604020202020204" pitchFamily="34" charset="0"/>
        </a:defRPr>
      </a:lvl4pPr>
      <a:lvl5pPr marL="1655763" indent="-227013" algn="l" rtl="0" eaLnBrk="0" fontAlgn="base" hangingPunct="0">
        <a:spcBef>
          <a:spcPct val="20000"/>
        </a:spcBef>
        <a:spcAft>
          <a:spcPct val="0"/>
        </a:spcAft>
        <a:buFont typeface="Arial" panose="020B0604020202020204" pitchFamily="34" charset="0"/>
        <a:buChar char="»"/>
        <a:defRPr lang="en-US" altLang="en-US" sz="1600" b="0" kern="1200" baseline="0" dirty="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ktproject.ca/top-ten-myths-of-third-party-inspection/"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https://ktproject.ca/wp-content/uploads/2022/01/Fact-Sheet-Top-12-Myths-and-Facts-About-Third-party-Inspection-Rev-12.2-FINAL-GRAPHIC.pdf" TargetMode="External"/><Relationship Id="rId5" Type="http://schemas.openxmlformats.org/officeDocument/2006/relationships/hyperlink" Target="https://ktproject.ca/wp-content/uploads/2022/01/Fact-Sheet-Top-12-Myths-and-Facts-About-Third-party-Inspection-Rev-12.2-FINAL-DOCUMENT.pdf" TargetMode="External"/><Relationship Id="rId4" Type="http://schemas.openxmlformats.org/officeDocument/2006/relationships/hyperlink" Target="https://ktproject.ca/wp-content/uploads/2021/06/KT-Project-eBook-03-Effective-Supplier-Quality-Surveillance-Programs-FINAL-REVISED.pdf"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http://www.ktproject.ca/"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ktproject.ca/wp-content/uploads/2021/02/KT-Project-eBook-02-Successful-Projects-Need-Effective-Communication-FINAL.pdf"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Subtitle 2">
            <a:extLst>
              <a:ext uri="{FF2B5EF4-FFF2-40B4-BE49-F238E27FC236}">
                <a16:creationId xmlns:a16="http://schemas.microsoft.com/office/drawing/2014/main" id="{091E2441-310F-4C48-9D36-CEAB56F06F54}"/>
              </a:ext>
            </a:extLst>
          </p:cNvPr>
          <p:cNvSpPr>
            <a:spLocks noGrp="1"/>
          </p:cNvSpPr>
          <p:nvPr>
            <p:ph type="subTitle" idx="1"/>
          </p:nvPr>
        </p:nvSpPr>
        <p:spPr>
          <a:xfrm>
            <a:off x="1371600" y="2819400"/>
            <a:ext cx="9448800" cy="3200400"/>
          </a:xfrm>
        </p:spPr>
        <p:txBody>
          <a:bodyPr/>
          <a:lstStyle/>
          <a:p>
            <a:pPr eaLnBrk="1" hangingPunct="1">
              <a:lnSpc>
                <a:spcPct val="90000"/>
              </a:lnSpc>
            </a:pPr>
            <a:r>
              <a:rPr lang="en-US" altLang="en-US" sz="3600" b="1" dirty="0">
                <a:solidFill>
                  <a:schemeClr val="tx1"/>
                </a:solidFill>
                <a:ea typeface="ＭＳ Ｐゴシック" panose="020B0600070205080204" pitchFamily="34" charset="-128"/>
              </a:rPr>
              <a:t>Top Ten Myths of Third-party Inspection</a:t>
            </a:r>
          </a:p>
          <a:p>
            <a:pPr eaLnBrk="1" hangingPunct="1">
              <a:lnSpc>
                <a:spcPct val="90000"/>
              </a:lnSpc>
            </a:pPr>
            <a:r>
              <a:rPr lang="en-US" altLang="en-US" sz="2400" dirty="0">
                <a:solidFill>
                  <a:schemeClr val="tx1"/>
                </a:solidFill>
                <a:ea typeface="ＭＳ Ｐゴシック" panose="020B0600070205080204" pitchFamily="34" charset="-128"/>
              </a:rPr>
              <a:t>Roy O. Christensen, RET</a:t>
            </a:r>
          </a:p>
          <a:p>
            <a:pPr eaLnBrk="1" hangingPunct="1">
              <a:lnSpc>
                <a:spcPct val="90000"/>
              </a:lnSpc>
            </a:pPr>
            <a:r>
              <a:rPr lang="en-US" altLang="en-US" dirty="0">
                <a:solidFill>
                  <a:schemeClr val="tx1"/>
                </a:solidFill>
                <a:ea typeface="ＭＳ Ｐゴシック" panose="020B0600070205080204" pitchFamily="34" charset="-128"/>
              </a:rPr>
              <a:t>KT Project</a:t>
            </a:r>
            <a:endParaRPr lang="en-US" altLang="en-US" sz="2400" dirty="0">
              <a:solidFill>
                <a:schemeClr val="tx1"/>
              </a:solidFill>
              <a:ea typeface="ＭＳ Ｐゴシック" panose="020B0600070205080204" pitchFamily="34" charset="-128"/>
            </a:endParaRPr>
          </a:p>
          <a:p>
            <a:pPr eaLnBrk="1" hangingPunct="1">
              <a:lnSpc>
                <a:spcPct val="90000"/>
              </a:lnSpc>
            </a:pPr>
            <a:endParaRPr lang="en-US" altLang="en-US" dirty="0">
              <a:solidFill>
                <a:schemeClr val="tx1"/>
              </a:solidFill>
              <a:ea typeface="ＭＳ Ｐゴシック" panose="020B0600070205080204" pitchFamily="34" charset="-128"/>
            </a:endParaRPr>
          </a:p>
          <a:p>
            <a:pPr eaLnBrk="1" hangingPunct="1">
              <a:lnSpc>
                <a:spcPct val="90000"/>
              </a:lnSpc>
            </a:pPr>
            <a:endParaRPr lang="en-US" altLang="en-US" dirty="0">
              <a:solidFill>
                <a:schemeClr val="tx1"/>
              </a:solidFill>
              <a:ea typeface="ＭＳ Ｐゴシック" panose="020B0600070205080204" pitchFamily="34" charset="-128"/>
            </a:endParaRPr>
          </a:p>
          <a:p>
            <a:pPr eaLnBrk="1" hangingPunct="1">
              <a:lnSpc>
                <a:spcPct val="90000"/>
              </a:lnSpc>
            </a:pPr>
            <a:r>
              <a:rPr lang="en-US" altLang="en-US" sz="2400" dirty="0">
                <a:solidFill>
                  <a:schemeClr val="tx1"/>
                </a:solidFill>
                <a:ea typeface="ＭＳ Ｐゴシック" panose="020B0600070205080204" pitchFamily="34" charset="-128"/>
              </a:rPr>
              <a:t>NACE Calgary Webinar</a:t>
            </a:r>
          </a:p>
          <a:p>
            <a:pPr eaLnBrk="1" hangingPunct="1">
              <a:lnSpc>
                <a:spcPct val="90000"/>
              </a:lnSpc>
            </a:pPr>
            <a:r>
              <a:rPr lang="en-US" altLang="en-US" dirty="0">
                <a:solidFill>
                  <a:schemeClr val="tx1"/>
                </a:solidFill>
                <a:ea typeface="ＭＳ Ｐゴシック" panose="020B0600070205080204" pitchFamily="34" charset="-128"/>
              </a:rPr>
              <a:t>May 27, 2022</a:t>
            </a:r>
            <a:endParaRPr lang="en-US" altLang="en-US" sz="2400" dirty="0">
              <a:solidFill>
                <a:schemeClr val="tx1"/>
              </a:solidFill>
              <a:ea typeface="ＭＳ Ｐゴシック" panose="020B0600070205080204" pitchFamily="34" charset="-128"/>
            </a:endParaRPr>
          </a:p>
        </p:txBody>
      </p:sp>
      <p:pic>
        <p:nvPicPr>
          <p:cNvPr id="6" name="Picture 5">
            <a:extLst>
              <a:ext uri="{FF2B5EF4-FFF2-40B4-BE49-F238E27FC236}">
                <a16:creationId xmlns:a16="http://schemas.microsoft.com/office/drawing/2014/main" id="{7712C11A-670A-489A-A2DC-24B4E8B9DDE8}"/>
              </a:ext>
            </a:extLst>
          </p:cNvPr>
          <p:cNvPicPr>
            <a:picLocks noChangeAspect="1"/>
          </p:cNvPicPr>
          <p:nvPr/>
        </p:nvPicPr>
        <p:blipFill>
          <a:blip r:embed="rId3"/>
          <a:stretch>
            <a:fillRect/>
          </a:stretch>
        </p:blipFill>
        <p:spPr>
          <a:xfrm>
            <a:off x="2362203" y="228600"/>
            <a:ext cx="3667125" cy="2000250"/>
          </a:xfrm>
          <a:prstGeom prst="rect">
            <a:avLst/>
          </a:prstGeom>
        </p:spPr>
      </p:pic>
      <p:pic>
        <p:nvPicPr>
          <p:cNvPr id="5" name="Picture 4">
            <a:extLst>
              <a:ext uri="{FF2B5EF4-FFF2-40B4-BE49-F238E27FC236}">
                <a16:creationId xmlns:a16="http://schemas.microsoft.com/office/drawing/2014/main" id="{117A8755-DC44-43D6-8906-E5866DA1D9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407133"/>
            <a:ext cx="4872899" cy="1600200"/>
          </a:xfrm>
          <a:prstGeom prst="rect">
            <a:avLst/>
          </a:prstGeom>
        </p:spPr>
      </p:pic>
      <p:pic>
        <p:nvPicPr>
          <p:cNvPr id="4" name="Picture 3" descr="Text&#10;&#10;Description automatically generated">
            <a:extLst>
              <a:ext uri="{FF2B5EF4-FFF2-40B4-BE49-F238E27FC236}">
                <a16:creationId xmlns:a16="http://schemas.microsoft.com/office/drawing/2014/main" id="{8100E915-4E77-4C3E-B3A4-41EA505742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1020" y="949018"/>
            <a:ext cx="3667125" cy="87901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EC743-77F0-4BFC-826A-2B71E3442AD4}"/>
              </a:ext>
            </a:extLst>
          </p:cNvPr>
          <p:cNvSpPr>
            <a:spLocks noGrp="1"/>
          </p:cNvSpPr>
          <p:nvPr>
            <p:ph type="title"/>
          </p:nvPr>
        </p:nvSpPr>
        <p:spPr/>
        <p:txBody>
          <a:bodyPr/>
          <a:lstStyle/>
          <a:p>
            <a:r>
              <a:rPr lang="en-US" b="1" dirty="0"/>
              <a:t>Myth #5</a:t>
            </a:r>
          </a:p>
        </p:txBody>
      </p:sp>
      <p:sp>
        <p:nvSpPr>
          <p:cNvPr id="3" name="Slide Number Placeholder 2">
            <a:extLst>
              <a:ext uri="{FF2B5EF4-FFF2-40B4-BE49-F238E27FC236}">
                <a16:creationId xmlns:a16="http://schemas.microsoft.com/office/drawing/2014/main" id="{5B6617D2-EB63-4F1C-8332-D1BB16E7B02C}"/>
              </a:ext>
            </a:extLst>
          </p:cNvPr>
          <p:cNvSpPr>
            <a:spLocks noGrp="1"/>
          </p:cNvSpPr>
          <p:nvPr>
            <p:ph type="sldNum" sz="quarter" idx="10"/>
          </p:nvPr>
        </p:nvSpPr>
        <p:spPr/>
        <p:txBody>
          <a:bodyPr/>
          <a:lstStyle/>
          <a:p>
            <a:pPr>
              <a:defRPr/>
            </a:pPr>
            <a:fld id="{4ED723D3-8449-4426-968D-D63B482C78C1}" type="slidenum">
              <a:rPr lang="en-US" altLang="en-US" smtClean="0"/>
              <a:pPr>
                <a:defRPr/>
              </a:pPr>
              <a:t>10</a:t>
            </a:fld>
            <a:endParaRPr lang="en-US" altLang="en-US"/>
          </a:p>
        </p:txBody>
      </p:sp>
      <p:sp>
        <p:nvSpPr>
          <p:cNvPr id="4" name="Text Placeholder 3">
            <a:extLst>
              <a:ext uri="{FF2B5EF4-FFF2-40B4-BE49-F238E27FC236}">
                <a16:creationId xmlns:a16="http://schemas.microsoft.com/office/drawing/2014/main" id="{60D48357-FF04-4135-87DB-2002F059775B}"/>
              </a:ext>
            </a:extLst>
          </p:cNvPr>
          <p:cNvSpPr>
            <a:spLocks noGrp="1"/>
          </p:cNvSpPr>
          <p:nvPr>
            <p:ph type="body" sz="quarter" idx="11"/>
          </p:nvPr>
        </p:nvSpPr>
        <p:spPr/>
        <p:txBody>
          <a:bodyPr/>
          <a:lstStyle/>
          <a:p>
            <a:pPr marL="0" indent="0">
              <a:buNone/>
            </a:pPr>
            <a:r>
              <a:rPr lang="en-US" b="1" i="1" dirty="0"/>
              <a:t>Inspectors are immediately available for a project</a:t>
            </a:r>
          </a:p>
          <a:p>
            <a:pPr marL="0" indent="0">
              <a:buNone/>
            </a:pPr>
            <a:r>
              <a:rPr lang="en-US" b="1" dirty="0">
                <a:solidFill>
                  <a:srgbClr val="FF0000"/>
                </a:solidFill>
              </a:rPr>
              <a:t>Unlikely </a:t>
            </a:r>
          </a:p>
          <a:p>
            <a:pPr marL="457200" indent="-457200">
              <a:buFont typeface="+mj-lt"/>
              <a:buAutoNum type="arabicPeriod"/>
            </a:pPr>
            <a:r>
              <a:rPr lang="en-US" dirty="0"/>
              <a:t>Like other busy professionals, inspectors keep carefully-planned and demanding schedules</a:t>
            </a:r>
          </a:p>
          <a:p>
            <a:pPr marL="457200" indent="-457200">
              <a:buFont typeface="+mj-lt"/>
              <a:buAutoNum type="arabicPeriod"/>
            </a:pPr>
            <a:r>
              <a:rPr lang="en-US" dirty="0"/>
              <a:t>Inspectors may be inflexible or</a:t>
            </a:r>
          </a:p>
          <a:p>
            <a:pPr marL="0" indent="0">
              <a:spcBef>
                <a:spcPts val="0"/>
              </a:spcBef>
              <a:buNone/>
            </a:pPr>
            <a:r>
              <a:rPr lang="en-US" dirty="0"/>
              <a:t>      unavailable on short notice</a:t>
            </a:r>
          </a:p>
          <a:p>
            <a:pPr marL="457200" indent="-457200">
              <a:spcBef>
                <a:spcPts val="576"/>
              </a:spcBef>
              <a:buFont typeface="+mj-lt"/>
              <a:buAutoNum type="arabicPeriod" startAt="3"/>
            </a:pPr>
            <a:r>
              <a:rPr lang="en-US" dirty="0"/>
              <a:t>In many major centers an inspector can</a:t>
            </a:r>
          </a:p>
          <a:p>
            <a:pPr marL="0" indent="0">
              <a:spcBef>
                <a:spcPts val="0"/>
              </a:spcBef>
              <a:buNone/>
            </a:pPr>
            <a:r>
              <a:rPr lang="en-US" dirty="0"/>
              <a:t>     only visit one or two suppliers per day, or</a:t>
            </a:r>
          </a:p>
          <a:p>
            <a:pPr marL="0" indent="0">
              <a:spcBef>
                <a:spcPts val="0"/>
              </a:spcBef>
              <a:buNone/>
            </a:pPr>
            <a:r>
              <a:rPr lang="en-US" dirty="0"/>
              <a:t>     they may not have a personal vehicle and</a:t>
            </a:r>
          </a:p>
          <a:p>
            <a:pPr marL="0" indent="0">
              <a:spcBef>
                <a:spcPts val="0"/>
              </a:spcBef>
              <a:buNone/>
            </a:pPr>
            <a:r>
              <a:rPr lang="en-US" dirty="0"/>
              <a:t>     need to use public transit</a:t>
            </a:r>
          </a:p>
        </p:txBody>
      </p:sp>
      <p:pic>
        <p:nvPicPr>
          <p:cNvPr id="6" name="Picture 5" descr="A picture containing person, dining table&#10;&#10;Description automatically generated">
            <a:extLst>
              <a:ext uri="{FF2B5EF4-FFF2-40B4-BE49-F238E27FC236}">
                <a16:creationId xmlns:a16="http://schemas.microsoft.com/office/drawing/2014/main" id="{74A7CF9B-D960-4B8C-BD45-11B9D93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800" y="3047043"/>
            <a:ext cx="3792041" cy="2517866"/>
          </a:xfrm>
          <a:prstGeom prst="rect">
            <a:avLst/>
          </a:prstGeom>
        </p:spPr>
      </p:pic>
    </p:spTree>
    <p:extLst>
      <p:ext uri="{BB962C8B-B14F-4D97-AF65-F5344CB8AC3E}">
        <p14:creationId xmlns:p14="http://schemas.microsoft.com/office/powerpoint/2010/main" val="790597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EC743-77F0-4BFC-826A-2B71E3442AD4}"/>
              </a:ext>
            </a:extLst>
          </p:cNvPr>
          <p:cNvSpPr>
            <a:spLocks noGrp="1"/>
          </p:cNvSpPr>
          <p:nvPr>
            <p:ph type="title"/>
          </p:nvPr>
        </p:nvSpPr>
        <p:spPr/>
        <p:txBody>
          <a:bodyPr/>
          <a:lstStyle/>
          <a:p>
            <a:r>
              <a:rPr lang="en-US" b="1" dirty="0"/>
              <a:t>Myth #6</a:t>
            </a:r>
          </a:p>
        </p:txBody>
      </p:sp>
      <p:sp>
        <p:nvSpPr>
          <p:cNvPr id="3" name="Slide Number Placeholder 2">
            <a:extLst>
              <a:ext uri="{FF2B5EF4-FFF2-40B4-BE49-F238E27FC236}">
                <a16:creationId xmlns:a16="http://schemas.microsoft.com/office/drawing/2014/main" id="{5B6617D2-EB63-4F1C-8332-D1BB16E7B02C}"/>
              </a:ext>
            </a:extLst>
          </p:cNvPr>
          <p:cNvSpPr>
            <a:spLocks noGrp="1"/>
          </p:cNvSpPr>
          <p:nvPr>
            <p:ph type="sldNum" sz="quarter" idx="10"/>
          </p:nvPr>
        </p:nvSpPr>
        <p:spPr/>
        <p:txBody>
          <a:bodyPr/>
          <a:lstStyle/>
          <a:p>
            <a:pPr>
              <a:defRPr/>
            </a:pPr>
            <a:fld id="{4ED723D3-8449-4426-968D-D63B482C78C1}" type="slidenum">
              <a:rPr lang="en-US" altLang="en-US" smtClean="0"/>
              <a:pPr>
                <a:defRPr/>
              </a:pPr>
              <a:t>11</a:t>
            </a:fld>
            <a:endParaRPr lang="en-US" altLang="en-US"/>
          </a:p>
        </p:txBody>
      </p:sp>
      <p:sp>
        <p:nvSpPr>
          <p:cNvPr id="4" name="Text Placeholder 3">
            <a:extLst>
              <a:ext uri="{FF2B5EF4-FFF2-40B4-BE49-F238E27FC236}">
                <a16:creationId xmlns:a16="http://schemas.microsoft.com/office/drawing/2014/main" id="{60D48357-FF04-4135-87DB-2002F059775B}"/>
              </a:ext>
            </a:extLst>
          </p:cNvPr>
          <p:cNvSpPr>
            <a:spLocks noGrp="1"/>
          </p:cNvSpPr>
          <p:nvPr>
            <p:ph type="body" sz="quarter" idx="11"/>
          </p:nvPr>
        </p:nvSpPr>
        <p:spPr/>
        <p:txBody>
          <a:bodyPr/>
          <a:lstStyle/>
          <a:p>
            <a:pPr marL="0" indent="0">
              <a:buNone/>
            </a:pPr>
            <a:r>
              <a:rPr lang="en-US" b="1" i="1" dirty="0"/>
              <a:t>Inspection expertise is always readily available</a:t>
            </a:r>
          </a:p>
          <a:p>
            <a:pPr marL="0" indent="0">
              <a:buNone/>
            </a:pPr>
            <a:r>
              <a:rPr lang="en-US" b="1" dirty="0">
                <a:solidFill>
                  <a:srgbClr val="FF0000"/>
                </a:solidFill>
              </a:rPr>
              <a:t>Probably not </a:t>
            </a:r>
          </a:p>
          <a:p>
            <a:pPr marL="457200" indent="-457200">
              <a:buFont typeface="+mj-lt"/>
              <a:buAutoNum type="arabicPeriod"/>
            </a:pPr>
            <a:r>
              <a:rPr lang="en-US" dirty="0"/>
              <a:t>Due to the downturn, industry is losing many talented professionals who cannot be replaced and attrition is increasing as the baby boomers retire</a:t>
            </a:r>
          </a:p>
          <a:p>
            <a:pPr marL="457200" indent="-457200">
              <a:buFont typeface="+mj-lt"/>
              <a:buAutoNum type="arabicPeriod"/>
            </a:pPr>
            <a:r>
              <a:rPr lang="en-US" dirty="0"/>
              <a:t>A smart project uses strategies and teamwork to manage inspection activities cost effectively, especially if:</a:t>
            </a:r>
          </a:p>
          <a:p>
            <a:pPr lvl="1">
              <a:buFont typeface="Wingdings" panose="05000000000000000000" pitchFamily="2" charset="2"/>
              <a:buChar char="§"/>
            </a:pPr>
            <a:r>
              <a:rPr lang="en-US" dirty="0"/>
              <a:t>Available resources are less experienced, or no resources are available locally (e.g., significant travel expenses would be required)</a:t>
            </a:r>
          </a:p>
          <a:p>
            <a:pPr lvl="1">
              <a:buFont typeface="Wingdings" panose="05000000000000000000" pitchFamily="2" charset="2"/>
              <a:buChar char="§"/>
            </a:pPr>
            <a:r>
              <a:rPr lang="en-US" dirty="0"/>
              <a:t>Assigning a resource for more than one discipline (e.g., coating, electrical, mechanical, welding, or a combination).</a:t>
            </a:r>
            <a:endParaRPr lang="en-CA" dirty="0"/>
          </a:p>
          <a:p>
            <a:pPr marL="0" indent="0">
              <a:buNone/>
            </a:pPr>
            <a:endParaRPr lang="en-US" dirty="0"/>
          </a:p>
        </p:txBody>
      </p:sp>
    </p:spTree>
    <p:extLst>
      <p:ext uri="{BB962C8B-B14F-4D97-AF65-F5344CB8AC3E}">
        <p14:creationId xmlns:p14="http://schemas.microsoft.com/office/powerpoint/2010/main" val="3794151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EC743-77F0-4BFC-826A-2B71E3442AD4}"/>
              </a:ext>
            </a:extLst>
          </p:cNvPr>
          <p:cNvSpPr>
            <a:spLocks noGrp="1"/>
          </p:cNvSpPr>
          <p:nvPr>
            <p:ph type="title"/>
          </p:nvPr>
        </p:nvSpPr>
        <p:spPr/>
        <p:txBody>
          <a:bodyPr/>
          <a:lstStyle/>
          <a:p>
            <a:r>
              <a:rPr lang="en-US" b="1" dirty="0"/>
              <a:t>Myth #7</a:t>
            </a:r>
          </a:p>
        </p:txBody>
      </p:sp>
      <p:sp>
        <p:nvSpPr>
          <p:cNvPr id="3" name="Slide Number Placeholder 2">
            <a:extLst>
              <a:ext uri="{FF2B5EF4-FFF2-40B4-BE49-F238E27FC236}">
                <a16:creationId xmlns:a16="http://schemas.microsoft.com/office/drawing/2014/main" id="{5B6617D2-EB63-4F1C-8332-D1BB16E7B02C}"/>
              </a:ext>
            </a:extLst>
          </p:cNvPr>
          <p:cNvSpPr>
            <a:spLocks noGrp="1"/>
          </p:cNvSpPr>
          <p:nvPr>
            <p:ph type="sldNum" sz="quarter" idx="10"/>
          </p:nvPr>
        </p:nvSpPr>
        <p:spPr/>
        <p:txBody>
          <a:bodyPr/>
          <a:lstStyle/>
          <a:p>
            <a:pPr>
              <a:defRPr/>
            </a:pPr>
            <a:fld id="{4ED723D3-8449-4426-968D-D63B482C78C1}" type="slidenum">
              <a:rPr lang="en-US" altLang="en-US" smtClean="0"/>
              <a:pPr>
                <a:defRPr/>
              </a:pPr>
              <a:t>12</a:t>
            </a:fld>
            <a:endParaRPr lang="en-US" altLang="en-US"/>
          </a:p>
        </p:txBody>
      </p:sp>
      <p:sp>
        <p:nvSpPr>
          <p:cNvPr id="4" name="Text Placeholder 3">
            <a:extLst>
              <a:ext uri="{FF2B5EF4-FFF2-40B4-BE49-F238E27FC236}">
                <a16:creationId xmlns:a16="http://schemas.microsoft.com/office/drawing/2014/main" id="{60D48357-FF04-4135-87DB-2002F059775B}"/>
              </a:ext>
            </a:extLst>
          </p:cNvPr>
          <p:cNvSpPr>
            <a:spLocks noGrp="1"/>
          </p:cNvSpPr>
          <p:nvPr>
            <p:ph type="body" sz="quarter" idx="11"/>
          </p:nvPr>
        </p:nvSpPr>
        <p:spPr/>
        <p:txBody>
          <a:bodyPr/>
          <a:lstStyle/>
          <a:p>
            <a:pPr marL="0" indent="0">
              <a:buNone/>
            </a:pPr>
            <a:r>
              <a:rPr lang="en-US" b="1" i="1" dirty="0"/>
              <a:t>Inspectors have immediate access to all procurement and supplier documents</a:t>
            </a:r>
          </a:p>
          <a:p>
            <a:pPr marL="0" indent="0">
              <a:buNone/>
            </a:pPr>
            <a:r>
              <a:rPr lang="en-US" b="1" dirty="0">
                <a:solidFill>
                  <a:srgbClr val="FF0000"/>
                </a:solidFill>
              </a:rPr>
              <a:t>Not true</a:t>
            </a:r>
          </a:p>
          <a:p>
            <a:pPr marL="457200" indent="-457200">
              <a:buFont typeface="+mj-lt"/>
              <a:buAutoNum type="arabicPeriod"/>
            </a:pPr>
            <a:r>
              <a:rPr lang="en-US" dirty="0"/>
              <a:t>Inspectors have access to select digital and hard copy documentation for inspection that is issued by the SQS </a:t>
            </a:r>
          </a:p>
          <a:p>
            <a:pPr marL="0" indent="0">
              <a:spcBef>
                <a:spcPts val="0"/>
              </a:spcBef>
              <a:buNone/>
            </a:pPr>
            <a:r>
              <a:rPr lang="en-US" dirty="0"/>
              <a:t>      coordinator, supplier, or a combination</a:t>
            </a:r>
          </a:p>
          <a:p>
            <a:pPr marL="457200" indent="-457200">
              <a:buFont typeface="+mj-lt"/>
              <a:buAutoNum type="arabicPeriod" startAt="2"/>
            </a:pPr>
            <a:r>
              <a:rPr lang="en-US" dirty="0"/>
              <a:t>Remember: inspection is a risk</a:t>
            </a:r>
          </a:p>
          <a:p>
            <a:pPr marL="0" indent="0">
              <a:spcBef>
                <a:spcPts val="0"/>
              </a:spcBef>
              <a:buNone/>
            </a:pPr>
            <a:r>
              <a:rPr lang="en-US" dirty="0"/>
              <a:t>      management function – not a</a:t>
            </a:r>
          </a:p>
          <a:p>
            <a:pPr marL="0" indent="0">
              <a:spcBef>
                <a:spcPts val="0"/>
              </a:spcBef>
              <a:buNone/>
            </a:pPr>
            <a:r>
              <a:rPr lang="en-US" dirty="0"/>
              <a:t>      quality management function (see Myth 1)</a:t>
            </a:r>
            <a:endParaRPr lang="en-CA" dirty="0"/>
          </a:p>
          <a:p>
            <a:pPr marL="0" indent="0">
              <a:buNone/>
            </a:pPr>
            <a:endParaRPr lang="en-US" dirty="0"/>
          </a:p>
        </p:txBody>
      </p:sp>
      <p:pic>
        <p:nvPicPr>
          <p:cNvPr id="6" name="Picture 5" descr="Diagram, engineering drawing&#10;&#10;Description automatically generated">
            <a:extLst>
              <a:ext uri="{FF2B5EF4-FFF2-40B4-BE49-F238E27FC236}">
                <a16:creationId xmlns:a16="http://schemas.microsoft.com/office/drawing/2014/main" id="{12E4357E-9D28-4C49-8E1D-EBB815C4F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7600" y="3048000"/>
            <a:ext cx="3731075" cy="2371550"/>
          </a:xfrm>
          <a:prstGeom prst="rect">
            <a:avLst/>
          </a:prstGeom>
        </p:spPr>
      </p:pic>
    </p:spTree>
    <p:extLst>
      <p:ext uri="{BB962C8B-B14F-4D97-AF65-F5344CB8AC3E}">
        <p14:creationId xmlns:p14="http://schemas.microsoft.com/office/powerpoint/2010/main" val="339543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EC743-77F0-4BFC-826A-2B71E3442AD4}"/>
              </a:ext>
            </a:extLst>
          </p:cNvPr>
          <p:cNvSpPr>
            <a:spLocks noGrp="1"/>
          </p:cNvSpPr>
          <p:nvPr>
            <p:ph type="title"/>
          </p:nvPr>
        </p:nvSpPr>
        <p:spPr/>
        <p:txBody>
          <a:bodyPr/>
          <a:lstStyle/>
          <a:p>
            <a:r>
              <a:rPr lang="en-US" b="1" dirty="0"/>
              <a:t>Myth #8</a:t>
            </a:r>
          </a:p>
        </p:txBody>
      </p:sp>
      <p:sp>
        <p:nvSpPr>
          <p:cNvPr id="3" name="Slide Number Placeholder 2">
            <a:extLst>
              <a:ext uri="{FF2B5EF4-FFF2-40B4-BE49-F238E27FC236}">
                <a16:creationId xmlns:a16="http://schemas.microsoft.com/office/drawing/2014/main" id="{5B6617D2-EB63-4F1C-8332-D1BB16E7B02C}"/>
              </a:ext>
            </a:extLst>
          </p:cNvPr>
          <p:cNvSpPr>
            <a:spLocks noGrp="1"/>
          </p:cNvSpPr>
          <p:nvPr>
            <p:ph type="sldNum" sz="quarter" idx="10"/>
          </p:nvPr>
        </p:nvSpPr>
        <p:spPr/>
        <p:txBody>
          <a:bodyPr/>
          <a:lstStyle/>
          <a:p>
            <a:pPr>
              <a:defRPr/>
            </a:pPr>
            <a:fld id="{4ED723D3-8449-4426-968D-D63B482C78C1}" type="slidenum">
              <a:rPr lang="en-US" altLang="en-US" smtClean="0"/>
              <a:pPr>
                <a:defRPr/>
              </a:pPr>
              <a:t>13</a:t>
            </a:fld>
            <a:endParaRPr lang="en-US" altLang="en-US"/>
          </a:p>
        </p:txBody>
      </p:sp>
      <p:sp>
        <p:nvSpPr>
          <p:cNvPr id="4" name="Text Placeholder 3">
            <a:extLst>
              <a:ext uri="{FF2B5EF4-FFF2-40B4-BE49-F238E27FC236}">
                <a16:creationId xmlns:a16="http://schemas.microsoft.com/office/drawing/2014/main" id="{60D48357-FF04-4135-87DB-2002F059775B}"/>
              </a:ext>
            </a:extLst>
          </p:cNvPr>
          <p:cNvSpPr>
            <a:spLocks noGrp="1"/>
          </p:cNvSpPr>
          <p:nvPr>
            <p:ph type="body" sz="quarter" idx="11"/>
          </p:nvPr>
        </p:nvSpPr>
        <p:spPr/>
        <p:txBody>
          <a:bodyPr/>
          <a:lstStyle/>
          <a:p>
            <a:pPr marL="0" indent="0">
              <a:buNone/>
            </a:pPr>
            <a:r>
              <a:rPr lang="en-US" b="1" i="1" dirty="0"/>
              <a:t>An inspector’s acceptance of documentation or inspection results is final</a:t>
            </a:r>
          </a:p>
          <a:p>
            <a:pPr marL="0" indent="0">
              <a:buNone/>
            </a:pPr>
            <a:r>
              <a:rPr lang="en-US" b="1" dirty="0">
                <a:solidFill>
                  <a:srgbClr val="FF0000"/>
                </a:solidFill>
              </a:rPr>
              <a:t>False</a:t>
            </a:r>
          </a:p>
          <a:p>
            <a:pPr marL="457200" indent="-457200">
              <a:buFont typeface="+mj-lt"/>
              <a:buAutoNum type="arabicPeriod"/>
            </a:pPr>
            <a:r>
              <a:rPr lang="en-US" dirty="0"/>
              <a:t>The responsible engineer or site receiver is</a:t>
            </a:r>
          </a:p>
          <a:p>
            <a:pPr marL="0" indent="0">
              <a:spcBef>
                <a:spcPts val="0"/>
              </a:spcBef>
              <a:buNone/>
            </a:pPr>
            <a:r>
              <a:rPr lang="en-US" dirty="0"/>
              <a:t>      responsible for final acceptance of documentation</a:t>
            </a:r>
          </a:p>
          <a:p>
            <a:pPr marL="0" indent="0">
              <a:spcBef>
                <a:spcPts val="0"/>
              </a:spcBef>
              <a:buNone/>
            </a:pPr>
            <a:r>
              <a:rPr lang="en-US" dirty="0"/>
              <a:t>      and product, regardless of previous acceptance</a:t>
            </a:r>
          </a:p>
          <a:p>
            <a:pPr marL="0" indent="0">
              <a:spcBef>
                <a:spcPts val="0"/>
              </a:spcBef>
              <a:buNone/>
            </a:pPr>
            <a:r>
              <a:rPr lang="en-US" dirty="0"/>
              <a:t>      by others</a:t>
            </a:r>
          </a:p>
          <a:p>
            <a:pPr marL="457200" indent="-457200">
              <a:spcBef>
                <a:spcPts val="576"/>
              </a:spcBef>
              <a:buFont typeface="+mj-lt"/>
              <a:buAutoNum type="arabicPeriod" startAt="2"/>
            </a:pPr>
            <a:r>
              <a:rPr lang="en-US" altLang="en-US" dirty="0"/>
              <a:t>There may be additional or other requirements to</a:t>
            </a:r>
          </a:p>
          <a:p>
            <a:pPr marL="0" indent="0">
              <a:spcBef>
                <a:spcPts val="0"/>
              </a:spcBef>
              <a:buNone/>
            </a:pPr>
            <a:r>
              <a:rPr lang="en-US" altLang="en-US" dirty="0"/>
              <a:t>      consider, or a cold-eyes review may identify a</a:t>
            </a:r>
          </a:p>
          <a:p>
            <a:pPr marL="0" indent="0">
              <a:spcBef>
                <a:spcPts val="0"/>
              </a:spcBef>
              <a:buNone/>
            </a:pPr>
            <a:r>
              <a:rPr lang="en-US" altLang="en-US" dirty="0"/>
              <a:t>      deficiency</a:t>
            </a:r>
            <a:endParaRPr lang="en-CA" altLang="en-US" dirty="0"/>
          </a:p>
          <a:p>
            <a:pPr marL="0" indent="0">
              <a:buNone/>
            </a:pPr>
            <a:endParaRPr lang="en-US" dirty="0"/>
          </a:p>
        </p:txBody>
      </p:sp>
      <p:pic>
        <p:nvPicPr>
          <p:cNvPr id="6" name="Picture 5" descr="A picture containing stack&#10;&#10;Description automatically generated">
            <a:extLst>
              <a:ext uri="{FF2B5EF4-FFF2-40B4-BE49-F238E27FC236}">
                <a16:creationId xmlns:a16="http://schemas.microsoft.com/office/drawing/2014/main" id="{58F541F3-EA66-44A6-8B23-9D57005C9B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6800" y="2971800"/>
            <a:ext cx="2476500" cy="3028950"/>
          </a:xfrm>
          <a:prstGeom prst="rect">
            <a:avLst/>
          </a:prstGeom>
        </p:spPr>
      </p:pic>
    </p:spTree>
    <p:extLst>
      <p:ext uri="{BB962C8B-B14F-4D97-AF65-F5344CB8AC3E}">
        <p14:creationId xmlns:p14="http://schemas.microsoft.com/office/powerpoint/2010/main" val="4214480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EC743-77F0-4BFC-826A-2B71E3442AD4}"/>
              </a:ext>
            </a:extLst>
          </p:cNvPr>
          <p:cNvSpPr>
            <a:spLocks noGrp="1"/>
          </p:cNvSpPr>
          <p:nvPr>
            <p:ph type="title"/>
          </p:nvPr>
        </p:nvSpPr>
        <p:spPr/>
        <p:txBody>
          <a:bodyPr/>
          <a:lstStyle/>
          <a:p>
            <a:r>
              <a:rPr lang="en-US" b="1" dirty="0"/>
              <a:t>Myth #9</a:t>
            </a:r>
          </a:p>
        </p:txBody>
      </p:sp>
      <p:sp>
        <p:nvSpPr>
          <p:cNvPr id="3" name="Slide Number Placeholder 2">
            <a:extLst>
              <a:ext uri="{FF2B5EF4-FFF2-40B4-BE49-F238E27FC236}">
                <a16:creationId xmlns:a16="http://schemas.microsoft.com/office/drawing/2014/main" id="{5B6617D2-EB63-4F1C-8332-D1BB16E7B02C}"/>
              </a:ext>
            </a:extLst>
          </p:cNvPr>
          <p:cNvSpPr>
            <a:spLocks noGrp="1"/>
          </p:cNvSpPr>
          <p:nvPr>
            <p:ph type="sldNum" sz="quarter" idx="10"/>
          </p:nvPr>
        </p:nvSpPr>
        <p:spPr/>
        <p:txBody>
          <a:bodyPr/>
          <a:lstStyle/>
          <a:p>
            <a:pPr>
              <a:defRPr/>
            </a:pPr>
            <a:fld id="{4ED723D3-8449-4426-968D-D63B482C78C1}" type="slidenum">
              <a:rPr lang="en-US" altLang="en-US" smtClean="0"/>
              <a:pPr>
                <a:defRPr/>
              </a:pPr>
              <a:t>14</a:t>
            </a:fld>
            <a:endParaRPr lang="en-US" altLang="en-US"/>
          </a:p>
        </p:txBody>
      </p:sp>
      <p:sp>
        <p:nvSpPr>
          <p:cNvPr id="4" name="Text Placeholder 3">
            <a:extLst>
              <a:ext uri="{FF2B5EF4-FFF2-40B4-BE49-F238E27FC236}">
                <a16:creationId xmlns:a16="http://schemas.microsoft.com/office/drawing/2014/main" id="{60D48357-FF04-4135-87DB-2002F059775B}"/>
              </a:ext>
            </a:extLst>
          </p:cNvPr>
          <p:cNvSpPr>
            <a:spLocks noGrp="1"/>
          </p:cNvSpPr>
          <p:nvPr>
            <p:ph type="body" sz="quarter" idx="11"/>
          </p:nvPr>
        </p:nvSpPr>
        <p:spPr/>
        <p:txBody>
          <a:bodyPr/>
          <a:lstStyle/>
          <a:p>
            <a:pPr marL="0" indent="0">
              <a:buNone/>
            </a:pPr>
            <a:r>
              <a:rPr lang="en-US" b="1" i="1" dirty="0"/>
              <a:t>Inspection activities are limited to requirements in the inspection requirements document or inspection and test plan (ITP)</a:t>
            </a:r>
          </a:p>
          <a:p>
            <a:pPr marL="0" indent="0">
              <a:buNone/>
            </a:pPr>
            <a:r>
              <a:rPr lang="en-US" b="1" dirty="0">
                <a:solidFill>
                  <a:srgbClr val="FF0000"/>
                </a:solidFill>
              </a:rPr>
              <a:t>Not true</a:t>
            </a:r>
          </a:p>
          <a:p>
            <a:pPr marL="457200" indent="-457200">
              <a:buFont typeface="+mj-lt"/>
              <a:buAutoNum type="arabicPeriod"/>
            </a:pPr>
            <a:r>
              <a:rPr lang="en-US" dirty="0"/>
              <a:t>There are several sources of guidance for inspection activities including:</a:t>
            </a:r>
          </a:p>
          <a:p>
            <a:pPr marL="914400" lvl="1" indent="-457200">
              <a:buFont typeface="Wingdings" panose="05000000000000000000" pitchFamily="2" charset="2"/>
              <a:buChar char="§"/>
            </a:pPr>
            <a:r>
              <a:rPr lang="en-US" dirty="0"/>
              <a:t>Inspection assignment instructions (e.g., hours or number of visits)</a:t>
            </a:r>
          </a:p>
          <a:p>
            <a:pPr marL="914400" lvl="1" indent="-457200">
              <a:buFont typeface="Wingdings" panose="05000000000000000000" pitchFamily="2" charset="2"/>
              <a:buChar char="§"/>
            </a:pPr>
            <a:r>
              <a:rPr lang="en-US" dirty="0"/>
              <a:t>Inspector’s ability to act as the project’s eyes and ears</a:t>
            </a:r>
          </a:p>
          <a:p>
            <a:pPr marL="914400" lvl="1" indent="-457200">
              <a:buFont typeface="Wingdings" panose="05000000000000000000" pitchFamily="2" charset="2"/>
              <a:buChar char="§"/>
            </a:pPr>
            <a:r>
              <a:rPr lang="en-US" dirty="0"/>
              <a:t>SQS coordinator and inspector’s knowledge and leadership</a:t>
            </a:r>
          </a:p>
          <a:p>
            <a:pPr marL="914400" lvl="1" indent="-457200">
              <a:buFont typeface="Wingdings" panose="05000000000000000000" pitchFamily="2" charset="2"/>
              <a:buChar char="§"/>
            </a:pPr>
            <a:r>
              <a:rPr lang="en-US" dirty="0"/>
              <a:t>Other instructions (e.g., by email, phone call, or text)</a:t>
            </a:r>
          </a:p>
          <a:p>
            <a:pPr marL="0" indent="0">
              <a:buNone/>
            </a:pPr>
            <a:endParaRPr lang="en-US" dirty="0"/>
          </a:p>
        </p:txBody>
      </p:sp>
    </p:spTree>
    <p:extLst>
      <p:ext uri="{BB962C8B-B14F-4D97-AF65-F5344CB8AC3E}">
        <p14:creationId xmlns:p14="http://schemas.microsoft.com/office/powerpoint/2010/main" val="345461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EC743-77F0-4BFC-826A-2B71E3442AD4}"/>
              </a:ext>
            </a:extLst>
          </p:cNvPr>
          <p:cNvSpPr>
            <a:spLocks noGrp="1"/>
          </p:cNvSpPr>
          <p:nvPr>
            <p:ph type="title"/>
          </p:nvPr>
        </p:nvSpPr>
        <p:spPr/>
        <p:txBody>
          <a:bodyPr/>
          <a:lstStyle/>
          <a:p>
            <a:r>
              <a:rPr lang="en-US" b="1" dirty="0"/>
              <a:t>Myth #10</a:t>
            </a:r>
          </a:p>
        </p:txBody>
      </p:sp>
      <p:sp>
        <p:nvSpPr>
          <p:cNvPr id="3" name="Slide Number Placeholder 2">
            <a:extLst>
              <a:ext uri="{FF2B5EF4-FFF2-40B4-BE49-F238E27FC236}">
                <a16:creationId xmlns:a16="http://schemas.microsoft.com/office/drawing/2014/main" id="{5B6617D2-EB63-4F1C-8332-D1BB16E7B02C}"/>
              </a:ext>
            </a:extLst>
          </p:cNvPr>
          <p:cNvSpPr>
            <a:spLocks noGrp="1"/>
          </p:cNvSpPr>
          <p:nvPr>
            <p:ph type="sldNum" sz="quarter" idx="10"/>
          </p:nvPr>
        </p:nvSpPr>
        <p:spPr/>
        <p:txBody>
          <a:bodyPr/>
          <a:lstStyle/>
          <a:p>
            <a:pPr>
              <a:defRPr/>
            </a:pPr>
            <a:fld id="{4ED723D3-8449-4426-968D-D63B482C78C1}" type="slidenum">
              <a:rPr lang="en-US" altLang="en-US" smtClean="0"/>
              <a:pPr>
                <a:defRPr/>
              </a:pPr>
              <a:t>15</a:t>
            </a:fld>
            <a:endParaRPr lang="en-US" altLang="en-US"/>
          </a:p>
        </p:txBody>
      </p:sp>
      <p:sp>
        <p:nvSpPr>
          <p:cNvPr id="4" name="Text Placeholder 3">
            <a:extLst>
              <a:ext uri="{FF2B5EF4-FFF2-40B4-BE49-F238E27FC236}">
                <a16:creationId xmlns:a16="http://schemas.microsoft.com/office/drawing/2014/main" id="{60D48357-FF04-4135-87DB-2002F059775B}"/>
              </a:ext>
            </a:extLst>
          </p:cNvPr>
          <p:cNvSpPr>
            <a:spLocks noGrp="1"/>
          </p:cNvSpPr>
          <p:nvPr>
            <p:ph type="body" sz="quarter" idx="11"/>
          </p:nvPr>
        </p:nvSpPr>
        <p:spPr/>
        <p:txBody>
          <a:bodyPr/>
          <a:lstStyle/>
          <a:p>
            <a:pPr marL="0" indent="0">
              <a:buNone/>
            </a:pPr>
            <a:r>
              <a:rPr lang="en-US" b="1" i="1" dirty="0"/>
              <a:t>Inspection is a one-size-fits-all solution</a:t>
            </a:r>
          </a:p>
          <a:p>
            <a:pPr marL="0" indent="0">
              <a:buNone/>
            </a:pPr>
            <a:r>
              <a:rPr lang="en-US" b="1" dirty="0">
                <a:solidFill>
                  <a:srgbClr val="FF0000"/>
                </a:solidFill>
              </a:rPr>
              <a:t>Never!</a:t>
            </a:r>
          </a:p>
          <a:p>
            <a:pPr marL="457200" indent="-457200">
              <a:buFont typeface="+mj-lt"/>
              <a:buAutoNum type="arabicPeriod"/>
            </a:pPr>
            <a:r>
              <a:rPr lang="en-US" dirty="0"/>
              <a:t>Inspection requirements may be similar for a new project; however, a smart project:</a:t>
            </a:r>
          </a:p>
          <a:p>
            <a:pPr lvl="1">
              <a:buFont typeface="Wingdings" panose="05000000000000000000" pitchFamily="2" charset="2"/>
              <a:buChar char="§"/>
            </a:pPr>
            <a:r>
              <a:rPr lang="en-US" dirty="0"/>
              <a:t>Assesses and documents important differences</a:t>
            </a:r>
          </a:p>
          <a:p>
            <a:pPr lvl="1">
              <a:buFont typeface="Wingdings" panose="05000000000000000000" pitchFamily="2" charset="2"/>
              <a:buChar char="§"/>
            </a:pPr>
            <a:r>
              <a:rPr lang="en-US" dirty="0"/>
              <a:t>Monitors and adjusts plans as needed and</a:t>
            </a:r>
          </a:p>
          <a:p>
            <a:pPr marL="457200" lvl="1" indent="0">
              <a:spcBef>
                <a:spcPts val="0"/>
              </a:spcBef>
              <a:buNone/>
            </a:pPr>
            <a:r>
              <a:rPr lang="en-US" dirty="0"/>
              <a:t>   throughout all project phases</a:t>
            </a:r>
            <a:endParaRPr lang="en-CA" dirty="0"/>
          </a:p>
          <a:p>
            <a:pPr marL="0" indent="0">
              <a:buNone/>
            </a:pPr>
            <a:endParaRPr lang="en-US" dirty="0"/>
          </a:p>
        </p:txBody>
      </p:sp>
      <p:pic>
        <p:nvPicPr>
          <p:cNvPr id="6" name="Picture 5">
            <a:extLst>
              <a:ext uri="{FF2B5EF4-FFF2-40B4-BE49-F238E27FC236}">
                <a16:creationId xmlns:a16="http://schemas.microsoft.com/office/drawing/2014/main" id="{324B61B0-3C59-403E-B0E7-CA2498EDEB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3412905"/>
            <a:ext cx="3581401" cy="2683096"/>
          </a:xfrm>
          <a:prstGeom prst="rect">
            <a:avLst/>
          </a:prstGeom>
        </p:spPr>
      </p:pic>
    </p:spTree>
    <p:extLst>
      <p:ext uri="{BB962C8B-B14F-4D97-AF65-F5344CB8AC3E}">
        <p14:creationId xmlns:p14="http://schemas.microsoft.com/office/powerpoint/2010/main" val="4103801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EC743-77F0-4BFC-826A-2B71E3442AD4}"/>
              </a:ext>
            </a:extLst>
          </p:cNvPr>
          <p:cNvSpPr>
            <a:spLocks noGrp="1"/>
          </p:cNvSpPr>
          <p:nvPr>
            <p:ph type="title"/>
          </p:nvPr>
        </p:nvSpPr>
        <p:spPr/>
        <p:txBody>
          <a:bodyPr/>
          <a:lstStyle/>
          <a:p>
            <a:r>
              <a:rPr lang="en-US" b="1" dirty="0"/>
              <a:t>Supplemental Myth #1</a:t>
            </a:r>
          </a:p>
        </p:txBody>
      </p:sp>
      <p:sp>
        <p:nvSpPr>
          <p:cNvPr id="3" name="Slide Number Placeholder 2">
            <a:extLst>
              <a:ext uri="{FF2B5EF4-FFF2-40B4-BE49-F238E27FC236}">
                <a16:creationId xmlns:a16="http://schemas.microsoft.com/office/drawing/2014/main" id="{5B6617D2-EB63-4F1C-8332-D1BB16E7B02C}"/>
              </a:ext>
            </a:extLst>
          </p:cNvPr>
          <p:cNvSpPr>
            <a:spLocks noGrp="1"/>
          </p:cNvSpPr>
          <p:nvPr>
            <p:ph type="sldNum" sz="quarter" idx="10"/>
          </p:nvPr>
        </p:nvSpPr>
        <p:spPr/>
        <p:txBody>
          <a:bodyPr/>
          <a:lstStyle/>
          <a:p>
            <a:pPr>
              <a:defRPr/>
            </a:pPr>
            <a:fld id="{4ED723D3-8449-4426-968D-D63B482C78C1}" type="slidenum">
              <a:rPr lang="en-US" altLang="en-US" smtClean="0"/>
              <a:pPr>
                <a:defRPr/>
              </a:pPr>
              <a:t>16</a:t>
            </a:fld>
            <a:endParaRPr lang="en-US" altLang="en-US"/>
          </a:p>
        </p:txBody>
      </p:sp>
      <p:sp>
        <p:nvSpPr>
          <p:cNvPr id="4" name="Text Placeholder 3">
            <a:extLst>
              <a:ext uri="{FF2B5EF4-FFF2-40B4-BE49-F238E27FC236}">
                <a16:creationId xmlns:a16="http://schemas.microsoft.com/office/drawing/2014/main" id="{60D48357-FF04-4135-87DB-2002F059775B}"/>
              </a:ext>
            </a:extLst>
          </p:cNvPr>
          <p:cNvSpPr>
            <a:spLocks noGrp="1"/>
          </p:cNvSpPr>
          <p:nvPr>
            <p:ph type="body" sz="quarter" idx="11"/>
          </p:nvPr>
        </p:nvSpPr>
        <p:spPr/>
        <p:txBody>
          <a:bodyPr/>
          <a:lstStyle/>
          <a:p>
            <a:pPr marL="0" indent="0">
              <a:buNone/>
            </a:pPr>
            <a:r>
              <a:rPr lang="en-US" b="1" i="1" dirty="0"/>
              <a:t>Project managers are knowledgeable about inspection</a:t>
            </a:r>
          </a:p>
          <a:p>
            <a:pPr marL="0" indent="0">
              <a:buNone/>
            </a:pPr>
            <a:r>
              <a:rPr lang="en-US" b="1" dirty="0">
                <a:solidFill>
                  <a:srgbClr val="FF0000"/>
                </a:solidFill>
              </a:rPr>
              <a:t>Not necessarily</a:t>
            </a:r>
          </a:p>
          <a:p>
            <a:pPr marL="457200" indent="-457200">
              <a:buFont typeface="+mj-lt"/>
              <a:buAutoNum type="arabicPeriod"/>
            </a:pPr>
            <a:r>
              <a:rPr lang="en-US" dirty="0"/>
              <a:t>Inspection myths originate from gaps in:</a:t>
            </a:r>
          </a:p>
          <a:p>
            <a:pPr lvl="1">
              <a:buFont typeface="Wingdings" panose="05000000000000000000" pitchFamily="2" charset="2"/>
              <a:buChar char="§"/>
            </a:pPr>
            <a:r>
              <a:rPr lang="en-US" dirty="0"/>
              <a:t>Engineering educational curriculum</a:t>
            </a:r>
          </a:p>
          <a:p>
            <a:pPr lvl="1">
              <a:buFont typeface="Wingdings" panose="05000000000000000000" pitchFamily="2" charset="2"/>
              <a:buChar char="§"/>
            </a:pPr>
            <a:r>
              <a:rPr lang="en-US" dirty="0"/>
              <a:t>Project management body of knowledge (i.e., PMI. </a:t>
            </a:r>
            <a:r>
              <a:rPr lang="en-US" i="1" dirty="0"/>
              <a:t>A Guide to the Project Management Body of Knowledge</a:t>
            </a:r>
            <a:r>
              <a:rPr lang="en-US" dirty="0"/>
              <a:t>, 7</a:t>
            </a:r>
            <a:r>
              <a:rPr lang="en-US" baseline="30000" dirty="0"/>
              <a:t>th</a:t>
            </a:r>
            <a:r>
              <a:rPr lang="en-US" dirty="0"/>
              <a:t> Edition)</a:t>
            </a:r>
          </a:p>
          <a:p>
            <a:pPr marL="457200" indent="-457200">
              <a:buFont typeface="+mj-lt"/>
              <a:buAutoNum type="arabicPeriod"/>
            </a:pPr>
            <a:r>
              <a:rPr lang="en-US" dirty="0"/>
              <a:t>No detailed information or how-to guidelines are provided for inspection</a:t>
            </a:r>
          </a:p>
          <a:p>
            <a:pPr marL="0" indent="0">
              <a:buNone/>
            </a:pPr>
            <a:endParaRPr lang="en-US" dirty="0"/>
          </a:p>
        </p:txBody>
      </p:sp>
    </p:spTree>
    <p:extLst>
      <p:ext uri="{BB962C8B-B14F-4D97-AF65-F5344CB8AC3E}">
        <p14:creationId xmlns:p14="http://schemas.microsoft.com/office/powerpoint/2010/main" val="30683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EC743-77F0-4BFC-826A-2B71E3442AD4}"/>
              </a:ext>
            </a:extLst>
          </p:cNvPr>
          <p:cNvSpPr>
            <a:spLocks noGrp="1"/>
          </p:cNvSpPr>
          <p:nvPr>
            <p:ph type="title"/>
          </p:nvPr>
        </p:nvSpPr>
        <p:spPr/>
        <p:txBody>
          <a:bodyPr/>
          <a:lstStyle/>
          <a:p>
            <a:r>
              <a:rPr lang="en-US" altLang="en-US" b="1" dirty="0"/>
              <a:t>Supplemental Myth #2</a:t>
            </a:r>
          </a:p>
        </p:txBody>
      </p:sp>
      <p:sp>
        <p:nvSpPr>
          <p:cNvPr id="3" name="Slide Number Placeholder 2">
            <a:extLst>
              <a:ext uri="{FF2B5EF4-FFF2-40B4-BE49-F238E27FC236}">
                <a16:creationId xmlns:a16="http://schemas.microsoft.com/office/drawing/2014/main" id="{5B6617D2-EB63-4F1C-8332-D1BB16E7B02C}"/>
              </a:ext>
            </a:extLst>
          </p:cNvPr>
          <p:cNvSpPr>
            <a:spLocks noGrp="1"/>
          </p:cNvSpPr>
          <p:nvPr>
            <p:ph type="sldNum" sz="quarter" idx="10"/>
          </p:nvPr>
        </p:nvSpPr>
        <p:spPr/>
        <p:txBody>
          <a:bodyPr/>
          <a:lstStyle/>
          <a:p>
            <a:pPr>
              <a:defRPr/>
            </a:pPr>
            <a:fld id="{4ED723D3-8449-4426-968D-D63B482C78C1}" type="slidenum">
              <a:rPr lang="en-US" altLang="en-US" smtClean="0"/>
              <a:pPr>
                <a:defRPr/>
              </a:pPr>
              <a:t>17</a:t>
            </a:fld>
            <a:endParaRPr lang="en-US" altLang="en-US"/>
          </a:p>
        </p:txBody>
      </p:sp>
      <p:sp>
        <p:nvSpPr>
          <p:cNvPr id="4" name="Text Placeholder 3">
            <a:extLst>
              <a:ext uri="{FF2B5EF4-FFF2-40B4-BE49-F238E27FC236}">
                <a16:creationId xmlns:a16="http://schemas.microsoft.com/office/drawing/2014/main" id="{60D48357-FF04-4135-87DB-2002F059775B}"/>
              </a:ext>
            </a:extLst>
          </p:cNvPr>
          <p:cNvSpPr>
            <a:spLocks noGrp="1"/>
          </p:cNvSpPr>
          <p:nvPr>
            <p:ph type="body" sz="quarter" idx="11"/>
          </p:nvPr>
        </p:nvSpPr>
        <p:spPr/>
        <p:txBody>
          <a:bodyPr/>
          <a:lstStyle/>
          <a:p>
            <a:pPr marL="0" indent="0">
              <a:buNone/>
            </a:pPr>
            <a:r>
              <a:rPr lang="en-US" b="1" i="1" dirty="0"/>
              <a:t>Procurement managers and supply chain managers and are knowledgeable about inspection</a:t>
            </a:r>
          </a:p>
          <a:p>
            <a:pPr marL="0" indent="0">
              <a:buNone/>
            </a:pPr>
            <a:r>
              <a:rPr lang="en-US" b="1" dirty="0">
                <a:solidFill>
                  <a:srgbClr val="FF0000"/>
                </a:solidFill>
              </a:rPr>
              <a:t>Not necessarily</a:t>
            </a:r>
          </a:p>
          <a:p>
            <a:pPr marL="457200" indent="-457200">
              <a:buFont typeface="+mj-lt"/>
              <a:buAutoNum type="arabicPeriod"/>
            </a:pPr>
            <a:r>
              <a:rPr lang="en-US" dirty="0"/>
              <a:t>Inspection myths originate from gaps in:</a:t>
            </a:r>
          </a:p>
          <a:p>
            <a:pPr lvl="1">
              <a:buFont typeface="Wingdings" panose="05000000000000000000" pitchFamily="2" charset="2"/>
              <a:buChar char="§"/>
            </a:pPr>
            <a:r>
              <a:rPr lang="en-US" dirty="0"/>
              <a:t>Business educational curriculum</a:t>
            </a:r>
          </a:p>
          <a:p>
            <a:pPr lvl="1">
              <a:buFont typeface="Wingdings" panose="05000000000000000000" pitchFamily="2" charset="2"/>
              <a:buChar char="§"/>
            </a:pPr>
            <a:r>
              <a:rPr lang="en-US" dirty="0"/>
              <a:t>Supply chain management body of knowledge (i.e., SCC. </a:t>
            </a:r>
            <a:r>
              <a:rPr lang="en-US" i="1" dirty="0"/>
              <a:t>The Competencies of Canadian Supply Chain Professionals</a:t>
            </a:r>
            <a:r>
              <a:rPr lang="en-US" dirty="0"/>
              <a:t>, 1</a:t>
            </a:r>
            <a:r>
              <a:rPr lang="en-US" baseline="30000" dirty="0"/>
              <a:t>st</a:t>
            </a:r>
            <a:r>
              <a:rPr lang="en-US" dirty="0"/>
              <a:t> Edition) </a:t>
            </a:r>
          </a:p>
          <a:p>
            <a:pPr marL="457200" indent="-457200">
              <a:buFont typeface="+mj-lt"/>
              <a:buAutoNum type="arabicPeriod"/>
            </a:pPr>
            <a:r>
              <a:rPr lang="en-US" dirty="0"/>
              <a:t>No detailed information or how-to guidelines are provided for inspection</a:t>
            </a:r>
          </a:p>
          <a:p>
            <a:pPr marL="0" indent="0">
              <a:buNone/>
            </a:pPr>
            <a:endParaRPr lang="en-US" dirty="0"/>
          </a:p>
        </p:txBody>
      </p:sp>
    </p:spTree>
    <p:extLst>
      <p:ext uri="{BB962C8B-B14F-4D97-AF65-F5344CB8AC3E}">
        <p14:creationId xmlns:p14="http://schemas.microsoft.com/office/powerpoint/2010/main" val="3632265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EC743-77F0-4BFC-826A-2B71E3442AD4}"/>
              </a:ext>
            </a:extLst>
          </p:cNvPr>
          <p:cNvSpPr>
            <a:spLocks noGrp="1"/>
          </p:cNvSpPr>
          <p:nvPr>
            <p:ph type="title"/>
          </p:nvPr>
        </p:nvSpPr>
        <p:spPr/>
        <p:txBody>
          <a:bodyPr/>
          <a:lstStyle/>
          <a:p>
            <a:r>
              <a:rPr lang="en-US" b="1" dirty="0"/>
              <a:t>Conclusions</a:t>
            </a:r>
          </a:p>
        </p:txBody>
      </p:sp>
      <p:sp>
        <p:nvSpPr>
          <p:cNvPr id="3" name="Slide Number Placeholder 2">
            <a:extLst>
              <a:ext uri="{FF2B5EF4-FFF2-40B4-BE49-F238E27FC236}">
                <a16:creationId xmlns:a16="http://schemas.microsoft.com/office/drawing/2014/main" id="{5B6617D2-EB63-4F1C-8332-D1BB16E7B02C}"/>
              </a:ext>
            </a:extLst>
          </p:cNvPr>
          <p:cNvSpPr>
            <a:spLocks noGrp="1"/>
          </p:cNvSpPr>
          <p:nvPr>
            <p:ph type="sldNum" sz="quarter" idx="10"/>
          </p:nvPr>
        </p:nvSpPr>
        <p:spPr/>
        <p:txBody>
          <a:bodyPr/>
          <a:lstStyle/>
          <a:p>
            <a:pPr>
              <a:defRPr/>
            </a:pPr>
            <a:fld id="{4ED723D3-8449-4426-968D-D63B482C78C1}" type="slidenum">
              <a:rPr lang="en-US" altLang="en-US" smtClean="0"/>
              <a:pPr>
                <a:defRPr/>
              </a:pPr>
              <a:t>18</a:t>
            </a:fld>
            <a:endParaRPr lang="en-US" altLang="en-US"/>
          </a:p>
        </p:txBody>
      </p:sp>
      <p:sp>
        <p:nvSpPr>
          <p:cNvPr id="4" name="Text Placeholder 3">
            <a:extLst>
              <a:ext uri="{FF2B5EF4-FFF2-40B4-BE49-F238E27FC236}">
                <a16:creationId xmlns:a16="http://schemas.microsoft.com/office/drawing/2014/main" id="{60D48357-FF04-4135-87DB-2002F059775B}"/>
              </a:ext>
            </a:extLst>
          </p:cNvPr>
          <p:cNvSpPr>
            <a:spLocks noGrp="1"/>
          </p:cNvSpPr>
          <p:nvPr>
            <p:ph type="body" sz="quarter" idx="11"/>
          </p:nvPr>
        </p:nvSpPr>
        <p:spPr/>
        <p:txBody>
          <a:bodyPr/>
          <a:lstStyle/>
          <a:p>
            <a:pPr marL="457200" indent="-457200">
              <a:buFont typeface="+mj-lt"/>
              <a:buAutoNum type="arabicPeriod"/>
            </a:pPr>
            <a:r>
              <a:rPr lang="en-US" dirty="0"/>
              <a:t>There are knowledge gaps in education and industry because inspection expertise is only available as propriety information and tribal knowledge</a:t>
            </a:r>
          </a:p>
          <a:p>
            <a:pPr marL="457200" indent="-457200">
              <a:buFont typeface="+mj-lt"/>
              <a:buAutoNum type="arabicPeriod"/>
            </a:pPr>
            <a:r>
              <a:rPr lang="en-US" dirty="0"/>
              <a:t>With experienced and knowledgeable SQS coordinators and inspectors, and proper planning, a project can mitigate risk to ensure that equipment and materials are delivered:</a:t>
            </a:r>
          </a:p>
          <a:p>
            <a:pPr lvl="1">
              <a:buFont typeface="Wingdings" panose="05000000000000000000" pitchFamily="2" charset="2"/>
              <a:buChar char="§"/>
            </a:pPr>
            <a:r>
              <a:rPr lang="en-US" dirty="0"/>
              <a:t>Complete</a:t>
            </a:r>
          </a:p>
          <a:p>
            <a:pPr lvl="1">
              <a:buFont typeface="Wingdings" panose="05000000000000000000" pitchFamily="2" charset="2"/>
              <a:buChar char="§"/>
            </a:pPr>
            <a:r>
              <a:rPr lang="en-US" dirty="0"/>
              <a:t>Correct</a:t>
            </a:r>
          </a:p>
          <a:p>
            <a:pPr lvl="1">
              <a:buFont typeface="Wingdings" panose="05000000000000000000" pitchFamily="2" charset="2"/>
              <a:buChar char="§"/>
            </a:pPr>
            <a:r>
              <a:rPr lang="en-US" dirty="0"/>
              <a:t>On-time</a:t>
            </a:r>
          </a:p>
        </p:txBody>
      </p:sp>
      <p:pic>
        <p:nvPicPr>
          <p:cNvPr id="6" name="Picture 5" descr="A picture containing text, sign, outdoor, street&#10;&#10;Description automatically generated">
            <a:extLst>
              <a:ext uri="{FF2B5EF4-FFF2-40B4-BE49-F238E27FC236}">
                <a16:creationId xmlns:a16="http://schemas.microsoft.com/office/drawing/2014/main" id="{BC2D10E3-BBE5-4AC8-B824-AAA7FFB5C5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400" y="3276600"/>
            <a:ext cx="3804234" cy="2517866"/>
          </a:xfrm>
          <a:prstGeom prst="rect">
            <a:avLst/>
          </a:prstGeom>
        </p:spPr>
      </p:pic>
    </p:spTree>
    <p:extLst>
      <p:ext uri="{BB962C8B-B14F-4D97-AF65-F5344CB8AC3E}">
        <p14:creationId xmlns:p14="http://schemas.microsoft.com/office/powerpoint/2010/main" val="3703280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EC743-77F0-4BFC-826A-2B71E3442AD4}"/>
              </a:ext>
            </a:extLst>
          </p:cNvPr>
          <p:cNvSpPr>
            <a:spLocks noGrp="1"/>
          </p:cNvSpPr>
          <p:nvPr>
            <p:ph type="title"/>
          </p:nvPr>
        </p:nvSpPr>
        <p:spPr/>
        <p:txBody>
          <a:bodyPr/>
          <a:lstStyle/>
          <a:p>
            <a:r>
              <a:rPr lang="en-US" b="1" dirty="0"/>
              <a:t>Conclusions</a:t>
            </a:r>
          </a:p>
        </p:txBody>
      </p:sp>
      <p:sp>
        <p:nvSpPr>
          <p:cNvPr id="3" name="Slide Number Placeholder 2">
            <a:extLst>
              <a:ext uri="{FF2B5EF4-FFF2-40B4-BE49-F238E27FC236}">
                <a16:creationId xmlns:a16="http://schemas.microsoft.com/office/drawing/2014/main" id="{5B6617D2-EB63-4F1C-8332-D1BB16E7B02C}"/>
              </a:ext>
            </a:extLst>
          </p:cNvPr>
          <p:cNvSpPr>
            <a:spLocks noGrp="1"/>
          </p:cNvSpPr>
          <p:nvPr>
            <p:ph type="sldNum" sz="quarter" idx="10"/>
          </p:nvPr>
        </p:nvSpPr>
        <p:spPr/>
        <p:txBody>
          <a:bodyPr/>
          <a:lstStyle/>
          <a:p>
            <a:pPr>
              <a:defRPr/>
            </a:pPr>
            <a:fld id="{4ED723D3-8449-4426-968D-D63B482C78C1}" type="slidenum">
              <a:rPr lang="en-US" altLang="en-US" smtClean="0"/>
              <a:pPr>
                <a:defRPr/>
              </a:pPr>
              <a:t>19</a:t>
            </a:fld>
            <a:endParaRPr lang="en-US" altLang="en-US"/>
          </a:p>
        </p:txBody>
      </p:sp>
      <p:sp>
        <p:nvSpPr>
          <p:cNvPr id="4" name="Text Placeholder 3">
            <a:extLst>
              <a:ext uri="{FF2B5EF4-FFF2-40B4-BE49-F238E27FC236}">
                <a16:creationId xmlns:a16="http://schemas.microsoft.com/office/drawing/2014/main" id="{60D48357-FF04-4135-87DB-2002F059775B}"/>
              </a:ext>
            </a:extLst>
          </p:cNvPr>
          <p:cNvSpPr>
            <a:spLocks noGrp="1"/>
          </p:cNvSpPr>
          <p:nvPr>
            <p:ph type="body" sz="quarter" idx="11"/>
          </p:nvPr>
        </p:nvSpPr>
        <p:spPr/>
        <p:txBody>
          <a:bodyPr/>
          <a:lstStyle/>
          <a:p>
            <a:pPr marL="457200" indent="-457200">
              <a:buFont typeface="+mj-lt"/>
              <a:buAutoNum type="arabicPeriod" startAt="3"/>
            </a:pPr>
            <a:r>
              <a:rPr lang="en-US" dirty="0"/>
              <a:t>Continuous learning is required for career success</a:t>
            </a:r>
          </a:p>
          <a:p>
            <a:pPr marL="457200" indent="-457200">
              <a:buFont typeface="+mj-lt"/>
              <a:buAutoNum type="arabicPeriod" startAt="3"/>
            </a:pPr>
            <a:r>
              <a:rPr lang="en-US" dirty="0"/>
              <a:t>More can be accomplished by teamwork than individuals working alone</a:t>
            </a:r>
          </a:p>
          <a:p>
            <a:pPr marL="457200" indent="-457200">
              <a:buFont typeface="+mj-lt"/>
              <a:buAutoNum type="arabicPeriod" startAt="3"/>
            </a:pPr>
            <a:r>
              <a:rPr lang="en-US" dirty="0"/>
              <a:t>Projects succeed when collaboration and communication are used effectively and strategically to plan inspection requirements</a:t>
            </a:r>
          </a:p>
          <a:p>
            <a:pPr marL="457200" indent="-457200">
              <a:buFont typeface="+mj-lt"/>
              <a:buAutoNum type="arabicPeriod" startAt="3"/>
            </a:pPr>
            <a:r>
              <a:rPr lang="en-US" dirty="0"/>
              <a:t>Knowledge transfer is key to project success, to save:</a:t>
            </a:r>
          </a:p>
          <a:p>
            <a:pPr lvl="1">
              <a:buFont typeface="Wingdings" panose="05000000000000000000" pitchFamily="2" charset="2"/>
              <a:buChar char="§"/>
            </a:pPr>
            <a:r>
              <a:rPr lang="en-US" altLang="en-US" dirty="0"/>
              <a:t>Money</a:t>
            </a:r>
          </a:p>
          <a:p>
            <a:pPr lvl="1">
              <a:buFont typeface="Wingdings" panose="05000000000000000000" pitchFamily="2" charset="2"/>
              <a:buChar char="§"/>
            </a:pPr>
            <a:r>
              <a:rPr lang="en-US" altLang="en-US" dirty="0"/>
              <a:t>Time</a:t>
            </a:r>
            <a:endParaRPr lang="en-CA" altLang="en-US" dirty="0"/>
          </a:p>
          <a:p>
            <a:pPr marL="0" indent="0">
              <a:buNone/>
            </a:pPr>
            <a:endParaRPr lang="en-US" dirty="0"/>
          </a:p>
        </p:txBody>
      </p:sp>
      <p:pic>
        <p:nvPicPr>
          <p:cNvPr id="5" name="Picture 4">
            <a:extLst>
              <a:ext uri="{FF2B5EF4-FFF2-40B4-BE49-F238E27FC236}">
                <a16:creationId xmlns:a16="http://schemas.microsoft.com/office/drawing/2014/main" id="{2032D6DB-612A-C127-0A52-F0954E2AF007}"/>
              </a:ext>
            </a:extLst>
          </p:cNvPr>
          <p:cNvPicPr>
            <a:picLocks noChangeAspect="1"/>
          </p:cNvPicPr>
          <p:nvPr/>
        </p:nvPicPr>
        <p:blipFill>
          <a:blip r:embed="rId3"/>
          <a:stretch>
            <a:fillRect/>
          </a:stretch>
        </p:blipFill>
        <p:spPr>
          <a:xfrm>
            <a:off x="7786383" y="3581400"/>
            <a:ext cx="3528033" cy="2360864"/>
          </a:xfrm>
          <a:prstGeom prst="rect">
            <a:avLst/>
          </a:prstGeom>
        </p:spPr>
      </p:pic>
    </p:spTree>
    <p:extLst>
      <p:ext uri="{BB962C8B-B14F-4D97-AF65-F5344CB8AC3E}">
        <p14:creationId xmlns:p14="http://schemas.microsoft.com/office/powerpoint/2010/main" val="310119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EC743-77F0-4BFC-826A-2B71E3442AD4}"/>
              </a:ext>
            </a:extLst>
          </p:cNvPr>
          <p:cNvSpPr>
            <a:spLocks noGrp="1"/>
          </p:cNvSpPr>
          <p:nvPr>
            <p:ph type="title"/>
          </p:nvPr>
        </p:nvSpPr>
        <p:spPr/>
        <p:txBody>
          <a:bodyPr/>
          <a:lstStyle/>
          <a:p>
            <a:r>
              <a:rPr lang="en-US" b="1" dirty="0"/>
              <a:t>Communication</a:t>
            </a:r>
            <a:endParaRPr lang="en-US" dirty="0"/>
          </a:p>
        </p:txBody>
      </p:sp>
      <p:sp>
        <p:nvSpPr>
          <p:cNvPr id="3" name="Slide Number Placeholder 2">
            <a:extLst>
              <a:ext uri="{FF2B5EF4-FFF2-40B4-BE49-F238E27FC236}">
                <a16:creationId xmlns:a16="http://schemas.microsoft.com/office/drawing/2014/main" id="{5B6617D2-EB63-4F1C-8332-D1BB16E7B02C}"/>
              </a:ext>
            </a:extLst>
          </p:cNvPr>
          <p:cNvSpPr>
            <a:spLocks noGrp="1"/>
          </p:cNvSpPr>
          <p:nvPr>
            <p:ph type="sldNum" sz="quarter" idx="10"/>
          </p:nvPr>
        </p:nvSpPr>
        <p:spPr/>
        <p:txBody>
          <a:bodyPr/>
          <a:lstStyle/>
          <a:p>
            <a:pPr>
              <a:defRPr/>
            </a:pPr>
            <a:fld id="{4ED723D3-8449-4426-968D-D63B482C78C1}" type="slidenum">
              <a:rPr lang="en-US" altLang="en-US" smtClean="0"/>
              <a:pPr>
                <a:defRPr/>
              </a:pPr>
              <a:t>2</a:t>
            </a:fld>
            <a:endParaRPr lang="en-US" altLang="en-US"/>
          </a:p>
        </p:txBody>
      </p:sp>
      <p:sp>
        <p:nvSpPr>
          <p:cNvPr id="4" name="Text Placeholder 3">
            <a:extLst>
              <a:ext uri="{FF2B5EF4-FFF2-40B4-BE49-F238E27FC236}">
                <a16:creationId xmlns:a16="http://schemas.microsoft.com/office/drawing/2014/main" id="{60D48357-FF04-4135-87DB-2002F059775B}"/>
              </a:ext>
            </a:extLst>
          </p:cNvPr>
          <p:cNvSpPr>
            <a:spLocks noGrp="1"/>
          </p:cNvSpPr>
          <p:nvPr>
            <p:ph type="body" sz="quarter" idx="11"/>
          </p:nvPr>
        </p:nvSpPr>
        <p:spPr>
          <a:xfrm>
            <a:off x="5486400" y="1809403"/>
            <a:ext cx="6096000" cy="3239193"/>
          </a:xfrm>
        </p:spPr>
        <p:txBody>
          <a:bodyPr>
            <a:noAutofit/>
          </a:bodyPr>
          <a:lstStyle/>
          <a:p>
            <a:pPr marL="0" indent="0">
              <a:buNone/>
            </a:pPr>
            <a:r>
              <a:rPr lang="en-US" dirty="0"/>
              <a:t>The Project Management Institute’s (PMI’s) report </a:t>
            </a:r>
            <a:r>
              <a:rPr lang="en-US" i="1" dirty="0"/>
              <a:t>The Essential Role of Communication </a:t>
            </a:r>
            <a:r>
              <a:rPr lang="en-US" dirty="0"/>
              <a:t>stated: </a:t>
            </a:r>
            <a:r>
              <a:rPr lang="en-US" dirty="0">
                <a:solidFill>
                  <a:srgbClr val="FF0000"/>
                </a:solidFill>
              </a:rPr>
              <a:t>ineffective communication has a negative impact on project success &gt;50% of the time</a:t>
            </a:r>
          </a:p>
          <a:p>
            <a:pPr marL="0" indent="0" algn="r">
              <a:spcBef>
                <a:spcPts val="0"/>
              </a:spcBef>
              <a:buNone/>
            </a:pPr>
            <a:endParaRPr lang="en-US" b="1" dirty="0">
              <a:solidFill>
                <a:srgbClr val="FF0000"/>
              </a:solidFill>
            </a:endParaRPr>
          </a:p>
          <a:p>
            <a:pPr marL="0" indent="0" algn="r">
              <a:spcBef>
                <a:spcPts val="0"/>
              </a:spcBef>
              <a:buNone/>
            </a:pPr>
            <a:r>
              <a:rPr lang="en-US" b="1" dirty="0">
                <a:solidFill>
                  <a:srgbClr val="FF0000"/>
                </a:solidFill>
              </a:rPr>
              <a:t>Communication and</a:t>
            </a:r>
          </a:p>
          <a:p>
            <a:pPr marL="0" indent="0" algn="r">
              <a:spcBef>
                <a:spcPts val="0"/>
              </a:spcBef>
              <a:buNone/>
            </a:pPr>
            <a:r>
              <a:rPr lang="en-US" b="1" dirty="0">
                <a:solidFill>
                  <a:srgbClr val="FF0000"/>
                </a:solidFill>
              </a:rPr>
              <a:t>understanding are key</a:t>
            </a:r>
          </a:p>
          <a:p>
            <a:pPr marL="0" indent="0" algn="r">
              <a:spcBef>
                <a:spcPts val="0"/>
              </a:spcBef>
              <a:buNone/>
            </a:pPr>
            <a:r>
              <a:rPr lang="en-US" b="1" dirty="0">
                <a:solidFill>
                  <a:srgbClr val="FF0000"/>
                </a:solidFill>
              </a:rPr>
              <a:t>to project success</a:t>
            </a:r>
          </a:p>
        </p:txBody>
      </p:sp>
      <p:pic>
        <p:nvPicPr>
          <p:cNvPr id="6" name="Picture 5" descr="A picture containing ground, parked, dirty&#10;&#10;Description automatically generated">
            <a:extLst>
              <a:ext uri="{FF2B5EF4-FFF2-40B4-BE49-F238E27FC236}">
                <a16:creationId xmlns:a16="http://schemas.microsoft.com/office/drawing/2014/main" id="{E360A3D4-7AE4-45EB-AF81-3EEAA1FE11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809403"/>
            <a:ext cx="4319847" cy="3239193"/>
          </a:xfrm>
          <a:prstGeom prst="rect">
            <a:avLst/>
          </a:prstGeom>
        </p:spPr>
      </p:pic>
    </p:spTree>
    <p:extLst>
      <p:ext uri="{BB962C8B-B14F-4D97-AF65-F5344CB8AC3E}">
        <p14:creationId xmlns:p14="http://schemas.microsoft.com/office/powerpoint/2010/main" val="39530339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EC743-77F0-4BFC-826A-2B71E3442AD4}"/>
              </a:ext>
            </a:extLst>
          </p:cNvPr>
          <p:cNvSpPr>
            <a:spLocks noGrp="1"/>
          </p:cNvSpPr>
          <p:nvPr>
            <p:ph type="title"/>
          </p:nvPr>
        </p:nvSpPr>
        <p:spPr/>
        <p:txBody>
          <a:bodyPr/>
          <a:lstStyle/>
          <a:p>
            <a:r>
              <a:rPr lang="en-US" b="1" dirty="0"/>
              <a:t>Learn More</a:t>
            </a:r>
          </a:p>
        </p:txBody>
      </p:sp>
      <p:sp>
        <p:nvSpPr>
          <p:cNvPr id="3" name="Slide Number Placeholder 2">
            <a:extLst>
              <a:ext uri="{FF2B5EF4-FFF2-40B4-BE49-F238E27FC236}">
                <a16:creationId xmlns:a16="http://schemas.microsoft.com/office/drawing/2014/main" id="{5B6617D2-EB63-4F1C-8332-D1BB16E7B02C}"/>
              </a:ext>
            </a:extLst>
          </p:cNvPr>
          <p:cNvSpPr>
            <a:spLocks noGrp="1"/>
          </p:cNvSpPr>
          <p:nvPr>
            <p:ph type="sldNum" sz="quarter" idx="10"/>
          </p:nvPr>
        </p:nvSpPr>
        <p:spPr/>
        <p:txBody>
          <a:bodyPr/>
          <a:lstStyle/>
          <a:p>
            <a:pPr>
              <a:defRPr/>
            </a:pPr>
            <a:fld id="{4ED723D3-8449-4426-968D-D63B482C78C1}" type="slidenum">
              <a:rPr lang="en-US" altLang="en-US" smtClean="0"/>
              <a:pPr>
                <a:defRPr/>
              </a:pPr>
              <a:t>20</a:t>
            </a:fld>
            <a:endParaRPr lang="en-US" altLang="en-US"/>
          </a:p>
        </p:txBody>
      </p:sp>
      <p:sp>
        <p:nvSpPr>
          <p:cNvPr id="4" name="Text Placeholder 3">
            <a:extLst>
              <a:ext uri="{FF2B5EF4-FFF2-40B4-BE49-F238E27FC236}">
                <a16:creationId xmlns:a16="http://schemas.microsoft.com/office/drawing/2014/main" id="{60D48357-FF04-4135-87DB-2002F059775B}"/>
              </a:ext>
            </a:extLst>
          </p:cNvPr>
          <p:cNvSpPr>
            <a:spLocks noGrp="1"/>
          </p:cNvSpPr>
          <p:nvPr>
            <p:ph type="body" sz="quarter" idx="11"/>
          </p:nvPr>
        </p:nvSpPr>
        <p:spPr/>
        <p:txBody>
          <a:bodyPr/>
          <a:lstStyle/>
          <a:p>
            <a:pPr marL="0" indent="0">
              <a:buNone/>
            </a:pPr>
            <a:r>
              <a:rPr lang="en-US" b="0" i="0" dirty="0">
                <a:solidFill>
                  <a:srgbClr val="000000"/>
                </a:solidFill>
                <a:effectLst/>
              </a:rPr>
              <a:t>To learn more about project success</a:t>
            </a:r>
            <a:r>
              <a:rPr lang="en-US" b="0" i="0" dirty="0">
                <a:effectLst/>
              </a:rPr>
              <a:t>, see </a:t>
            </a:r>
            <a:r>
              <a:rPr lang="en-US" b="0" i="0" dirty="0">
                <a:solidFill>
                  <a:srgbClr val="000000"/>
                </a:solidFill>
                <a:effectLst/>
              </a:rPr>
              <a:t>these resources:</a:t>
            </a:r>
          </a:p>
          <a:p>
            <a:pPr>
              <a:tabLst>
                <a:tab pos="1703388" algn="l"/>
              </a:tabLst>
            </a:pPr>
            <a:r>
              <a:rPr lang="en-US" sz="2400" dirty="0"/>
              <a:t>Article:	  </a:t>
            </a:r>
            <a:r>
              <a:rPr lang="en-US" sz="2400" dirty="0">
                <a:hlinkClick r:id="rId3"/>
              </a:rPr>
              <a:t>Top Ten Myths of Third-party Inspection</a:t>
            </a:r>
            <a:endParaRPr lang="en-US" sz="2400" i="1" dirty="0"/>
          </a:p>
          <a:p>
            <a:pPr>
              <a:tabLst>
                <a:tab pos="1703388" algn="l"/>
              </a:tabLst>
            </a:pPr>
            <a:r>
              <a:rPr lang="en-US" sz="2400" dirty="0">
                <a:solidFill>
                  <a:srgbClr val="000000"/>
                </a:solidFill>
              </a:rPr>
              <a:t>eBook:	  </a:t>
            </a:r>
            <a:r>
              <a:rPr lang="fr-FR" sz="2400" dirty="0">
                <a:solidFill>
                  <a:srgbClr val="000000"/>
                </a:solidFill>
                <a:hlinkClick r:id="rId4"/>
              </a:rPr>
              <a:t>Effective Supplier </a:t>
            </a:r>
            <a:r>
              <a:rPr lang="fr-FR" sz="2400" dirty="0" err="1">
                <a:solidFill>
                  <a:srgbClr val="000000"/>
                </a:solidFill>
                <a:hlinkClick r:id="rId4"/>
              </a:rPr>
              <a:t>Quality</a:t>
            </a:r>
            <a:r>
              <a:rPr lang="fr-FR" sz="2400" dirty="0">
                <a:solidFill>
                  <a:srgbClr val="000000"/>
                </a:solidFill>
                <a:hlinkClick r:id="rId4"/>
              </a:rPr>
              <a:t> Surveillance (SQS)</a:t>
            </a:r>
            <a:endParaRPr lang="en-US" sz="2400" dirty="0">
              <a:solidFill>
                <a:srgbClr val="000000"/>
              </a:solidFill>
            </a:endParaRPr>
          </a:p>
          <a:p>
            <a:pPr>
              <a:tabLst>
                <a:tab pos="1703388" algn="l"/>
              </a:tabLst>
            </a:pPr>
            <a:r>
              <a:rPr lang="en-US" sz="2400" dirty="0"/>
              <a:t>Fact sheet:	 </a:t>
            </a:r>
            <a:r>
              <a:rPr lang="en-US" sz="2400" dirty="0">
                <a:hlinkClick r:id="rId5"/>
              </a:rPr>
              <a:t>Top 12 Myths and Facts About Third-party Inspection (document)</a:t>
            </a:r>
            <a:endParaRPr lang="en-US" sz="2400" i="1" dirty="0"/>
          </a:p>
          <a:p>
            <a:pPr>
              <a:tabLst>
                <a:tab pos="1703388" algn="l"/>
              </a:tabLst>
            </a:pPr>
            <a:r>
              <a:rPr lang="en-US" sz="2400" dirty="0"/>
              <a:t>Fact sheet:	 </a:t>
            </a:r>
            <a:r>
              <a:rPr lang="en-US" sz="2400" dirty="0">
                <a:hlinkClick r:id="rId6"/>
              </a:rPr>
              <a:t>Top 12 Myths and Facts About Third-party Inspection (graphic)</a:t>
            </a:r>
            <a:endParaRPr lang="en-CA" sz="2400" i="1" dirty="0"/>
          </a:p>
          <a:p>
            <a:pPr marL="0" indent="0">
              <a:buNone/>
            </a:pPr>
            <a:endParaRPr lang="en-US" dirty="0"/>
          </a:p>
        </p:txBody>
      </p:sp>
    </p:spTree>
    <p:extLst>
      <p:ext uri="{BB962C8B-B14F-4D97-AF65-F5344CB8AC3E}">
        <p14:creationId xmlns:p14="http://schemas.microsoft.com/office/powerpoint/2010/main" val="19439447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EC743-77F0-4BFC-826A-2B71E3442AD4}"/>
              </a:ext>
            </a:extLst>
          </p:cNvPr>
          <p:cNvSpPr>
            <a:spLocks noGrp="1"/>
          </p:cNvSpPr>
          <p:nvPr>
            <p:ph type="title"/>
          </p:nvPr>
        </p:nvSpPr>
        <p:spPr/>
        <p:txBody>
          <a:bodyPr/>
          <a:lstStyle/>
          <a:p>
            <a:r>
              <a:rPr lang="en-US" b="1" dirty="0"/>
              <a:t>Q&amp;A</a:t>
            </a:r>
          </a:p>
        </p:txBody>
      </p:sp>
      <p:sp>
        <p:nvSpPr>
          <p:cNvPr id="3" name="Slide Number Placeholder 2">
            <a:extLst>
              <a:ext uri="{FF2B5EF4-FFF2-40B4-BE49-F238E27FC236}">
                <a16:creationId xmlns:a16="http://schemas.microsoft.com/office/drawing/2014/main" id="{5B6617D2-EB63-4F1C-8332-D1BB16E7B02C}"/>
              </a:ext>
            </a:extLst>
          </p:cNvPr>
          <p:cNvSpPr>
            <a:spLocks noGrp="1"/>
          </p:cNvSpPr>
          <p:nvPr>
            <p:ph type="sldNum" sz="quarter" idx="10"/>
          </p:nvPr>
        </p:nvSpPr>
        <p:spPr/>
        <p:txBody>
          <a:bodyPr/>
          <a:lstStyle/>
          <a:p>
            <a:pPr>
              <a:defRPr/>
            </a:pPr>
            <a:fld id="{4ED723D3-8449-4426-968D-D63B482C78C1}" type="slidenum">
              <a:rPr lang="en-US" altLang="en-US" smtClean="0"/>
              <a:pPr>
                <a:defRPr/>
              </a:pPr>
              <a:t>21</a:t>
            </a:fld>
            <a:endParaRPr lang="en-US" altLang="en-US"/>
          </a:p>
        </p:txBody>
      </p:sp>
      <p:sp>
        <p:nvSpPr>
          <p:cNvPr id="4" name="Text Placeholder 3">
            <a:extLst>
              <a:ext uri="{FF2B5EF4-FFF2-40B4-BE49-F238E27FC236}">
                <a16:creationId xmlns:a16="http://schemas.microsoft.com/office/drawing/2014/main" id="{60D48357-FF04-4135-87DB-2002F059775B}"/>
              </a:ext>
            </a:extLst>
          </p:cNvPr>
          <p:cNvSpPr>
            <a:spLocks noGrp="1"/>
          </p:cNvSpPr>
          <p:nvPr>
            <p:ph type="body" sz="quarter" idx="11"/>
          </p:nvPr>
        </p:nvSpPr>
        <p:spPr/>
        <p:txBody>
          <a:bodyPr/>
          <a:lstStyle/>
          <a:p>
            <a:pPr marL="0" indent="0">
              <a:buNone/>
            </a:pPr>
            <a:endParaRPr lang="en-US" dirty="0"/>
          </a:p>
          <a:p>
            <a:pPr marL="0" indent="0">
              <a:buNone/>
            </a:pPr>
            <a:endParaRPr lang="en-US" dirty="0"/>
          </a:p>
          <a:p>
            <a:pPr marL="0" indent="0" algn="ctr">
              <a:buNone/>
            </a:pPr>
            <a:r>
              <a:rPr lang="en-US" dirty="0"/>
              <a:t>Do you have:</a:t>
            </a:r>
          </a:p>
          <a:p>
            <a:pPr algn="ctr"/>
            <a:endParaRPr lang="en-US" dirty="0"/>
          </a:p>
          <a:p>
            <a:pPr algn="ctr"/>
            <a:r>
              <a:rPr lang="en-US" dirty="0"/>
              <a:t>Questions to ask?</a:t>
            </a:r>
          </a:p>
          <a:p>
            <a:pPr algn="ctr"/>
            <a:endParaRPr lang="en-US" dirty="0"/>
          </a:p>
          <a:p>
            <a:pPr algn="ctr"/>
            <a:r>
              <a:rPr lang="en-US" dirty="0"/>
              <a:t>Comments to discuss?</a:t>
            </a:r>
          </a:p>
          <a:p>
            <a:pPr marL="0" indent="0">
              <a:buNone/>
            </a:pPr>
            <a:endParaRPr lang="en-US" dirty="0"/>
          </a:p>
        </p:txBody>
      </p:sp>
    </p:spTree>
    <p:extLst>
      <p:ext uri="{BB962C8B-B14F-4D97-AF65-F5344CB8AC3E}">
        <p14:creationId xmlns:p14="http://schemas.microsoft.com/office/powerpoint/2010/main" val="5725516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EC743-77F0-4BFC-826A-2B71E3442AD4}"/>
              </a:ext>
            </a:extLst>
          </p:cNvPr>
          <p:cNvSpPr>
            <a:spLocks noGrp="1"/>
          </p:cNvSpPr>
          <p:nvPr>
            <p:ph type="title"/>
          </p:nvPr>
        </p:nvSpPr>
        <p:spPr/>
        <p:txBody>
          <a:bodyPr/>
          <a:lstStyle/>
          <a:p>
            <a:r>
              <a:rPr lang="en-US" b="1" dirty="0"/>
              <a:t>Presented by</a:t>
            </a:r>
          </a:p>
        </p:txBody>
      </p:sp>
      <p:sp>
        <p:nvSpPr>
          <p:cNvPr id="3" name="Slide Number Placeholder 2">
            <a:extLst>
              <a:ext uri="{FF2B5EF4-FFF2-40B4-BE49-F238E27FC236}">
                <a16:creationId xmlns:a16="http://schemas.microsoft.com/office/drawing/2014/main" id="{5B6617D2-EB63-4F1C-8332-D1BB16E7B02C}"/>
              </a:ext>
            </a:extLst>
          </p:cNvPr>
          <p:cNvSpPr>
            <a:spLocks noGrp="1"/>
          </p:cNvSpPr>
          <p:nvPr>
            <p:ph type="sldNum" sz="quarter" idx="10"/>
          </p:nvPr>
        </p:nvSpPr>
        <p:spPr/>
        <p:txBody>
          <a:bodyPr/>
          <a:lstStyle/>
          <a:p>
            <a:pPr>
              <a:defRPr/>
            </a:pPr>
            <a:fld id="{4ED723D3-8449-4426-968D-D63B482C78C1}" type="slidenum">
              <a:rPr lang="en-US" altLang="en-US" smtClean="0"/>
              <a:pPr>
                <a:defRPr/>
              </a:pPr>
              <a:t>22</a:t>
            </a:fld>
            <a:endParaRPr lang="en-US" altLang="en-US"/>
          </a:p>
        </p:txBody>
      </p:sp>
      <p:sp>
        <p:nvSpPr>
          <p:cNvPr id="4" name="Text Placeholder 3">
            <a:extLst>
              <a:ext uri="{FF2B5EF4-FFF2-40B4-BE49-F238E27FC236}">
                <a16:creationId xmlns:a16="http://schemas.microsoft.com/office/drawing/2014/main" id="{60D48357-FF04-4135-87DB-2002F059775B}"/>
              </a:ext>
            </a:extLst>
          </p:cNvPr>
          <p:cNvSpPr>
            <a:spLocks noGrp="1"/>
          </p:cNvSpPr>
          <p:nvPr>
            <p:ph type="body" sz="quarter" idx="11"/>
          </p:nvPr>
        </p:nvSpPr>
        <p:spPr/>
        <p:txBody>
          <a:bodyPr/>
          <a:lstStyle/>
          <a:p>
            <a:pPr marL="0" indent="0">
              <a:buNone/>
            </a:pPr>
            <a:r>
              <a:rPr lang="en-US" dirty="0"/>
              <a:t>Roy O. Christensen, RET, CWB Level 3, API 510, ABSA IPV&amp;PPI</a:t>
            </a:r>
          </a:p>
          <a:p>
            <a:pPr marL="0" indent="0">
              <a:buNone/>
            </a:pPr>
            <a:endParaRPr lang="en-US" dirty="0"/>
          </a:p>
          <a:p>
            <a:pPr marL="457200" lvl="1" indent="0">
              <a:buNone/>
            </a:pPr>
            <a:endParaRPr lang="en-US" dirty="0"/>
          </a:p>
          <a:p>
            <a:pPr marL="457200" lvl="1" indent="0">
              <a:buNone/>
            </a:pPr>
            <a:r>
              <a:rPr lang="en-US" dirty="0"/>
              <a:t>	hello@ktproject.ca</a:t>
            </a:r>
          </a:p>
          <a:p>
            <a:pPr marL="457200" lvl="1" indent="0">
              <a:buNone/>
            </a:pPr>
            <a:r>
              <a:rPr lang="en-US" dirty="0"/>
              <a:t>	+1 403.703.2686</a:t>
            </a:r>
          </a:p>
          <a:p>
            <a:pPr marL="457200" lvl="1" indent="0">
              <a:buNone/>
            </a:pPr>
            <a:r>
              <a:rPr lang="en-US" dirty="0"/>
              <a:t>	</a:t>
            </a:r>
            <a:r>
              <a:rPr lang="en-US" dirty="0">
                <a:hlinkClick r:id="rId2"/>
              </a:rPr>
              <a:t>www.ktproject.ca</a:t>
            </a:r>
            <a:endParaRPr lang="en-US" dirty="0"/>
          </a:p>
          <a:p>
            <a:pPr marL="0" indent="0">
              <a:buNone/>
            </a:pPr>
            <a:endParaRPr lang="en-US" dirty="0"/>
          </a:p>
        </p:txBody>
      </p:sp>
      <p:pic>
        <p:nvPicPr>
          <p:cNvPr id="6" name="Picture 5" descr="A person wearing a suit and tie&#10;&#10;Description automatically generated with medium confidence">
            <a:extLst>
              <a:ext uri="{FF2B5EF4-FFF2-40B4-BE49-F238E27FC236}">
                <a16:creationId xmlns:a16="http://schemas.microsoft.com/office/drawing/2014/main" id="{739A4042-24CD-4432-8C71-9D2DA1E4E6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2171007"/>
            <a:ext cx="2014451" cy="2515985"/>
          </a:xfrm>
          <a:prstGeom prst="rect">
            <a:avLst/>
          </a:prstGeom>
        </p:spPr>
      </p:pic>
    </p:spTree>
    <p:extLst>
      <p:ext uri="{BB962C8B-B14F-4D97-AF65-F5344CB8AC3E}">
        <p14:creationId xmlns:p14="http://schemas.microsoft.com/office/powerpoint/2010/main" val="35368763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EC743-77F0-4BFC-826A-2B71E3442AD4}"/>
              </a:ext>
            </a:extLst>
          </p:cNvPr>
          <p:cNvSpPr>
            <a:spLocks noGrp="1"/>
          </p:cNvSpPr>
          <p:nvPr>
            <p:ph type="title"/>
          </p:nvPr>
        </p:nvSpPr>
        <p:spPr/>
        <p:txBody>
          <a:bodyPr/>
          <a:lstStyle/>
          <a:p>
            <a:r>
              <a:rPr lang="en-US" altLang="en-US" b="1" dirty="0"/>
              <a:t>Supplemental Resources</a:t>
            </a:r>
          </a:p>
        </p:txBody>
      </p:sp>
      <p:sp>
        <p:nvSpPr>
          <p:cNvPr id="3" name="Slide Number Placeholder 2">
            <a:extLst>
              <a:ext uri="{FF2B5EF4-FFF2-40B4-BE49-F238E27FC236}">
                <a16:creationId xmlns:a16="http://schemas.microsoft.com/office/drawing/2014/main" id="{5B6617D2-EB63-4F1C-8332-D1BB16E7B02C}"/>
              </a:ext>
            </a:extLst>
          </p:cNvPr>
          <p:cNvSpPr>
            <a:spLocks noGrp="1"/>
          </p:cNvSpPr>
          <p:nvPr>
            <p:ph type="sldNum" sz="quarter" idx="10"/>
          </p:nvPr>
        </p:nvSpPr>
        <p:spPr/>
        <p:txBody>
          <a:bodyPr/>
          <a:lstStyle/>
          <a:p>
            <a:pPr>
              <a:defRPr/>
            </a:pPr>
            <a:fld id="{4ED723D3-8449-4426-968D-D63B482C78C1}" type="slidenum">
              <a:rPr lang="en-US" altLang="en-US" smtClean="0"/>
              <a:pPr>
                <a:defRPr/>
              </a:pPr>
              <a:t>23</a:t>
            </a:fld>
            <a:endParaRPr lang="en-US" altLang="en-US"/>
          </a:p>
        </p:txBody>
      </p:sp>
      <p:sp>
        <p:nvSpPr>
          <p:cNvPr id="4" name="Text Placeholder 3">
            <a:extLst>
              <a:ext uri="{FF2B5EF4-FFF2-40B4-BE49-F238E27FC236}">
                <a16:creationId xmlns:a16="http://schemas.microsoft.com/office/drawing/2014/main" id="{60D48357-FF04-4135-87DB-2002F059775B}"/>
              </a:ext>
            </a:extLst>
          </p:cNvPr>
          <p:cNvSpPr>
            <a:spLocks noGrp="1"/>
          </p:cNvSpPr>
          <p:nvPr>
            <p:ph type="body" sz="quarter" idx="11"/>
          </p:nvPr>
        </p:nvSpPr>
        <p:spPr/>
        <p:txBody>
          <a:bodyPr/>
          <a:lstStyle/>
          <a:p>
            <a:pPr marL="0" indent="0">
              <a:buNone/>
            </a:pPr>
            <a:endParaRPr lang="en-US" dirty="0"/>
          </a:p>
          <a:p>
            <a:pPr marL="0" indent="0">
              <a:buNone/>
            </a:pPr>
            <a:endParaRPr lang="en-US" dirty="0"/>
          </a:p>
          <a:p>
            <a:pPr marL="0" indent="0">
              <a:buNone/>
            </a:pPr>
            <a:r>
              <a:rPr lang="en-US" dirty="0"/>
              <a:t>						</a:t>
            </a:r>
          </a:p>
        </p:txBody>
      </p:sp>
      <p:graphicFrame>
        <p:nvGraphicFramePr>
          <p:cNvPr id="5" name="Table 5">
            <a:extLst>
              <a:ext uri="{FF2B5EF4-FFF2-40B4-BE49-F238E27FC236}">
                <a16:creationId xmlns:a16="http://schemas.microsoft.com/office/drawing/2014/main" id="{37ACEB21-F14A-44EA-AC44-FC085AA55F55}"/>
              </a:ext>
            </a:extLst>
          </p:cNvPr>
          <p:cNvGraphicFramePr>
            <a:graphicFrameLocks noGrp="1"/>
          </p:cNvGraphicFramePr>
          <p:nvPr>
            <p:extLst>
              <p:ext uri="{D42A27DB-BD31-4B8C-83A1-F6EECF244321}">
                <p14:modId xmlns:p14="http://schemas.microsoft.com/office/powerpoint/2010/main" val="3837519167"/>
              </p:ext>
            </p:extLst>
          </p:nvPr>
        </p:nvGraphicFramePr>
        <p:xfrm>
          <a:off x="5668342" y="2103120"/>
          <a:ext cx="5613400" cy="2651760"/>
        </p:xfrm>
        <a:graphic>
          <a:graphicData uri="http://schemas.openxmlformats.org/drawingml/2006/table">
            <a:tbl>
              <a:tblPr firstRow="1" bandRow="1">
                <a:tableStyleId>{5C22544A-7EE6-4342-B048-85BDC9FD1C3A}</a:tableStyleId>
              </a:tblPr>
              <a:tblGrid>
                <a:gridCol w="5613400">
                  <a:extLst>
                    <a:ext uri="{9D8B030D-6E8A-4147-A177-3AD203B41FA5}">
                      <a16:colId xmlns:a16="http://schemas.microsoft.com/office/drawing/2014/main" val="2468011646"/>
                    </a:ext>
                  </a:extLst>
                </a:gridCol>
              </a:tblGrid>
              <a:tr h="370840">
                <a:tc>
                  <a:txBody>
                    <a:bodyPr/>
                    <a:lstStyle/>
                    <a:p>
                      <a:pPr marL="0" indent="0">
                        <a:buNone/>
                      </a:pPr>
                      <a:r>
                        <a:rPr lang="en-US" altLang="en-US" sz="2400" b="0" kern="1200" baseline="0" dirty="0">
                          <a:solidFill>
                            <a:schemeClr val="tx1"/>
                          </a:solidFill>
                          <a:latin typeface="Arial" panose="020B0604020202020204" pitchFamily="34" charset="0"/>
                          <a:ea typeface="+mn-ea"/>
                          <a:cs typeface="Arial" panose="020B0604020202020204" pitchFamily="34" charset="0"/>
                        </a:rPr>
                        <a:t>The KT Project glossary (see inset) reduces the risk of miscommunication and misunderstanding in project settings</a:t>
                      </a:r>
                    </a:p>
                    <a:p>
                      <a:pPr marL="0" indent="0">
                        <a:buNone/>
                      </a:pPr>
                      <a:endParaRPr lang="en-US" altLang="en-US" sz="2400" b="0" kern="1200" baseline="0" dirty="0">
                        <a:solidFill>
                          <a:schemeClr val="bg1"/>
                        </a:solidFill>
                        <a:latin typeface="Arial" panose="020B0604020202020204" pitchFamily="34" charset="0"/>
                        <a:ea typeface="+mn-ea"/>
                        <a:cs typeface="Arial" panose="020B0604020202020204" pitchFamily="34" charset="0"/>
                      </a:endParaRPr>
                    </a:p>
                    <a:p>
                      <a:pPr marL="0" indent="0">
                        <a:buNone/>
                      </a:pPr>
                      <a:r>
                        <a:rPr lang="en-US" altLang="en-US" sz="2400" b="0" kern="1200" baseline="0" dirty="0">
                          <a:solidFill>
                            <a:schemeClr val="tx1"/>
                          </a:solidFill>
                          <a:latin typeface="Arial" panose="020B0604020202020204" pitchFamily="34" charset="0"/>
                          <a:ea typeface="+mn-ea"/>
                          <a:cs typeface="Arial" panose="020B0604020202020204" pitchFamily="34" charset="0"/>
                        </a:rPr>
                        <a:t>To learn more, see: </a:t>
                      </a:r>
                      <a:r>
                        <a:rPr lang="en-US" altLang="en-US" sz="2400" b="0" kern="1200" baseline="0" dirty="0">
                          <a:solidFill>
                            <a:srgbClr val="0000FF"/>
                          </a:solidFill>
                          <a:latin typeface="Arial" panose="020B0604020202020204" pitchFamily="34" charset="0"/>
                          <a:ea typeface="+mn-ea"/>
                          <a:cs typeface="Arial" panose="020B0604020202020204" pitchFamily="34" charset="0"/>
                          <a:hlinkClick r:id="rId2">
                            <a:extLst>
                              <a:ext uri="{A12FA001-AC4F-418D-AE19-62706E023703}">
                                <ahyp:hlinkClr xmlns:ahyp="http://schemas.microsoft.com/office/drawing/2018/hyperlinkcolor" val="tx"/>
                              </a:ext>
                            </a:extLst>
                          </a:hlinkClick>
                        </a:rPr>
                        <a:t>Successful Projects Need Effective Communication</a:t>
                      </a:r>
                      <a:endParaRPr lang="en-CA" altLang="en-US" sz="2400" b="0" kern="1200" baseline="0" dirty="0">
                        <a:solidFill>
                          <a:schemeClr val="tx1"/>
                        </a:solidFill>
                        <a:latin typeface="Arial" panose="020B0604020202020204" pitchFamily="34" charset="0"/>
                        <a:ea typeface="+mn-ea"/>
                        <a:cs typeface="Arial" panose="020B0604020202020204" pitchFamily="34" charset="0"/>
                      </a:endParaRPr>
                    </a:p>
                  </a:txBody>
                  <a:tcPr>
                    <a:noFill/>
                  </a:tcPr>
                </a:tc>
                <a:extLst>
                  <a:ext uri="{0D108BD9-81ED-4DB2-BD59-A6C34878D82A}">
                    <a16:rowId xmlns:a16="http://schemas.microsoft.com/office/drawing/2014/main" val="1525508422"/>
                  </a:ext>
                </a:extLst>
              </a:tr>
            </a:tbl>
          </a:graphicData>
        </a:graphic>
      </p:graphicFrame>
      <p:pic>
        <p:nvPicPr>
          <p:cNvPr id="7" name="Picture 6" descr="Chart&#10;&#10;Description automatically generated">
            <a:extLst>
              <a:ext uri="{FF2B5EF4-FFF2-40B4-BE49-F238E27FC236}">
                <a16:creationId xmlns:a16="http://schemas.microsoft.com/office/drawing/2014/main" id="{D52680F3-9471-4EE5-AF89-C189DCD0D5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066799"/>
            <a:ext cx="3735925" cy="4819343"/>
          </a:xfrm>
          <a:prstGeom prst="rect">
            <a:avLst/>
          </a:prstGeom>
        </p:spPr>
      </p:pic>
    </p:spTree>
    <p:extLst>
      <p:ext uri="{BB962C8B-B14F-4D97-AF65-F5344CB8AC3E}">
        <p14:creationId xmlns:p14="http://schemas.microsoft.com/office/powerpoint/2010/main" val="3402822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EC743-77F0-4BFC-826A-2B71E3442AD4}"/>
              </a:ext>
            </a:extLst>
          </p:cNvPr>
          <p:cNvSpPr>
            <a:spLocks noGrp="1"/>
          </p:cNvSpPr>
          <p:nvPr>
            <p:ph type="title"/>
          </p:nvPr>
        </p:nvSpPr>
        <p:spPr/>
        <p:txBody>
          <a:bodyPr/>
          <a:lstStyle/>
          <a:p>
            <a:r>
              <a:rPr lang="en-US" b="1" dirty="0"/>
              <a:t>Introduction</a:t>
            </a:r>
          </a:p>
        </p:txBody>
      </p:sp>
      <p:sp>
        <p:nvSpPr>
          <p:cNvPr id="3" name="Slide Number Placeholder 2">
            <a:extLst>
              <a:ext uri="{FF2B5EF4-FFF2-40B4-BE49-F238E27FC236}">
                <a16:creationId xmlns:a16="http://schemas.microsoft.com/office/drawing/2014/main" id="{5B6617D2-EB63-4F1C-8332-D1BB16E7B02C}"/>
              </a:ext>
            </a:extLst>
          </p:cNvPr>
          <p:cNvSpPr>
            <a:spLocks noGrp="1"/>
          </p:cNvSpPr>
          <p:nvPr>
            <p:ph type="sldNum" sz="quarter" idx="10"/>
          </p:nvPr>
        </p:nvSpPr>
        <p:spPr/>
        <p:txBody>
          <a:bodyPr/>
          <a:lstStyle/>
          <a:p>
            <a:pPr>
              <a:defRPr/>
            </a:pPr>
            <a:fld id="{4ED723D3-8449-4426-968D-D63B482C78C1}" type="slidenum">
              <a:rPr lang="en-US" altLang="en-US" smtClean="0"/>
              <a:pPr>
                <a:defRPr/>
              </a:pPr>
              <a:t>3</a:t>
            </a:fld>
            <a:endParaRPr lang="en-US" altLang="en-US"/>
          </a:p>
        </p:txBody>
      </p:sp>
      <p:sp>
        <p:nvSpPr>
          <p:cNvPr id="4" name="Text Placeholder 3">
            <a:extLst>
              <a:ext uri="{FF2B5EF4-FFF2-40B4-BE49-F238E27FC236}">
                <a16:creationId xmlns:a16="http://schemas.microsoft.com/office/drawing/2014/main" id="{60D48357-FF04-4135-87DB-2002F059775B}"/>
              </a:ext>
            </a:extLst>
          </p:cNvPr>
          <p:cNvSpPr>
            <a:spLocks noGrp="1"/>
          </p:cNvSpPr>
          <p:nvPr>
            <p:ph type="body" sz="quarter" idx="11"/>
          </p:nvPr>
        </p:nvSpPr>
        <p:spPr/>
        <p:txBody>
          <a:bodyPr/>
          <a:lstStyle/>
          <a:p>
            <a:pPr marL="0" indent="0">
              <a:buNone/>
            </a:pPr>
            <a:r>
              <a:rPr lang="en-US" dirty="0"/>
              <a:t>Capital projects in energy and other sectors use third-party inspection (inspection) to ensure suppliers’ equipment and materials are delivered:</a:t>
            </a:r>
          </a:p>
          <a:p>
            <a:r>
              <a:rPr lang="en-US" dirty="0"/>
              <a:t>Complete</a:t>
            </a:r>
          </a:p>
          <a:p>
            <a:r>
              <a:rPr lang="en-US" dirty="0"/>
              <a:t>Correct</a:t>
            </a:r>
          </a:p>
          <a:p>
            <a:r>
              <a:rPr lang="en-US" dirty="0"/>
              <a:t>On-time</a:t>
            </a:r>
          </a:p>
          <a:p>
            <a:pPr marL="0" indent="0">
              <a:buNone/>
            </a:pPr>
            <a:endParaRPr lang="en-US" dirty="0"/>
          </a:p>
          <a:p>
            <a:pPr marL="0" indent="0">
              <a:buNone/>
            </a:pPr>
            <a:r>
              <a:rPr lang="en-US" dirty="0"/>
              <a:t>Inspection is also known as:</a:t>
            </a:r>
          </a:p>
          <a:p>
            <a:r>
              <a:rPr lang="en-US" dirty="0"/>
              <a:t>Source surveillance</a:t>
            </a:r>
          </a:p>
          <a:p>
            <a:r>
              <a:rPr lang="en-US" dirty="0"/>
              <a:t>Vendor surveillance</a:t>
            </a:r>
          </a:p>
          <a:p>
            <a:r>
              <a:rPr lang="en-US" dirty="0"/>
              <a:t>Visual inspection</a:t>
            </a:r>
          </a:p>
          <a:p>
            <a:endParaRPr lang="en-US" dirty="0"/>
          </a:p>
        </p:txBody>
      </p:sp>
      <p:pic>
        <p:nvPicPr>
          <p:cNvPr id="6" name="Picture 5" descr="Graphical user interface, text&#10;&#10;Description automatically generated">
            <a:extLst>
              <a:ext uri="{FF2B5EF4-FFF2-40B4-BE49-F238E27FC236}">
                <a16:creationId xmlns:a16="http://schemas.microsoft.com/office/drawing/2014/main" id="{7D27E5EF-F53B-4B21-B147-B5F9A4EEEE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3072443"/>
            <a:ext cx="4456562" cy="2517866"/>
          </a:xfrm>
          <a:prstGeom prst="rect">
            <a:avLst/>
          </a:prstGeom>
        </p:spPr>
      </p:pic>
    </p:spTree>
    <p:extLst>
      <p:ext uri="{BB962C8B-B14F-4D97-AF65-F5344CB8AC3E}">
        <p14:creationId xmlns:p14="http://schemas.microsoft.com/office/powerpoint/2010/main" val="710156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EC743-77F0-4BFC-826A-2B71E3442AD4}"/>
              </a:ext>
            </a:extLst>
          </p:cNvPr>
          <p:cNvSpPr>
            <a:spLocks noGrp="1"/>
          </p:cNvSpPr>
          <p:nvPr>
            <p:ph type="title"/>
          </p:nvPr>
        </p:nvSpPr>
        <p:spPr/>
        <p:txBody>
          <a:bodyPr/>
          <a:lstStyle/>
          <a:p>
            <a:r>
              <a:rPr lang="en-US" b="1" dirty="0"/>
              <a:t>Introduction</a:t>
            </a:r>
          </a:p>
        </p:txBody>
      </p:sp>
      <p:sp>
        <p:nvSpPr>
          <p:cNvPr id="3" name="Slide Number Placeholder 2">
            <a:extLst>
              <a:ext uri="{FF2B5EF4-FFF2-40B4-BE49-F238E27FC236}">
                <a16:creationId xmlns:a16="http://schemas.microsoft.com/office/drawing/2014/main" id="{5B6617D2-EB63-4F1C-8332-D1BB16E7B02C}"/>
              </a:ext>
            </a:extLst>
          </p:cNvPr>
          <p:cNvSpPr>
            <a:spLocks noGrp="1"/>
          </p:cNvSpPr>
          <p:nvPr>
            <p:ph type="sldNum" sz="quarter" idx="10"/>
          </p:nvPr>
        </p:nvSpPr>
        <p:spPr/>
        <p:txBody>
          <a:bodyPr/>
          <a:lstStyle/>
          <a:p>
            <a:pPr>
              <a:defRPr/>
            </a:pPr>
            <a:fld id="{4ED723D3-8449-4426-968D-D63B482C78C1}" type="slidenum">
              <a:rPr lang="en-US" altLang="en-US" smtClean="0"/>
              <a:pPr>
                <a:defRPr/>
              </a:pPr>
              <a:t>4</a:t>
            </a:fld>
            <a:endParaRPr lang="en-US" altLang="en-US"/>
          </a:p>
        </p:txBody>
      </p:sp>
      <p:sp>
        <p:nvSpPr>
          <p:cNvPr id="4" name="Text Placeholder 3">
            <a:extLst>
              <a:ext uri="{FF2B5EF4-FFF2-40B4-BE49-F238E27FC236}">
                <a16:creationId xmlns:a16="http://schemas.microsoft.com/office/drawing/2014/main" id="{60D48357-FF04-4135-87DB-2002F059775B}"/>
              </a:ext>
            </a:extLst>
          </p:cNvPr>
          <p:cNvSpPr>
            <a:spLocks noGrp="1"/>
          </p:cNvSpPr>
          <p:nvPr>
            <p:ph type="body" sz="quarter" idx="11"/>
          </p:nvPr>
        </p:nvSpPr>
        <p:spPr/>
        <p:txBody>
          <a:bodyPr/>
          <a:lstStyle/>
          <a:p>
            <a:pPr marL="0" indent="0">
              <a:buNone/>
            </a:pPr>
            <a:r>
              <a:rPr lang="en-US" dirty="0"/>
              <a:t>Inspection is a misunderstood function because of hidden knowledge gaps.  There are many pervasive myths about its:</a:t>
            </a:r>
          </a:p>
          <a:p>
            <a:r>
              <a:rPr lang="en-US" dirty="0"/>
              <a:t>Methods</a:t>
            </a:r>
          </a:p>
          <a:p>
            <a:r>
              <a:rPr lang="en-US" dirty="0"/>
              <a:t>Objectives</a:t>
            </a:r>
          </a:p>
          <a:p>
            <a:r>
              <a:rPr lang="en-US" dirty="0"/>
              <a:t>Strategies</a:t>
            </a:r>
          </a:p>
          <a:p>
            <a:pPr marL="0" indent="0">
              <a:buNone/>
            </a:pPr>
            <a:endParaRPr lang="en-US" dirty="0"/>
          </a:p>
          <a:p>
            <a:pPr marL="0" indent="0">
              <a:buNone/>
            </a:pPr>
            <a:r>
              <a:rPr lang="en-US" dirty="0"/>
              <a:t>Knowledge transfer is needed! This</a:t>
            </a:r>
          </a:p>
          <a:p>
            <a:pPr marL="0" indent="0">
              <a:buNone/>
            </a:pPr>
            <a:r>
              <a:rPr lang="en-US" dirty="0"/>
              <a:t>presentation dispels 10 inspection myths</a:t>
            </a:r>
          </a:p>
          <a:p>
            <a:pPr marL="0" indent="0">
              <a:buNone/>
            </a:pPr>
            <a:r>
              <a:rPr lang="en-US" dirty="0"/>
              <a:t>and two supplemental myths with facts.</a:t>
            </a:r>
          </a:p>
          <a:p>
            <a:endParaRPr lang="en-US" dirty="0"/>
          </a:p>
        </p:txBody>
      </p:sp>
      <p:pic>
        <p:nvPicPr>
          <p:cNvPr id="6" name="Picture 5" descr="A picture containing green, sky, outdoor, outdoor object&#10;&#10;Description automatically generated">
            <a:extLst>
              <a:ext uri="{FF2B5EF4-FFF2-40B4-BE49-F238E27FC236}">
                <a16:creationId xmlns:a16="http://schemas.microsoft.com/office/drawing/2014/main" id="{00C44A0C-B926-4CBC-A7BC-03F23D520D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1516" y="2895600"/>
            <a:ext cx="4291760" cy="2678545"/>
          </a:xfrm>
          <a:prstGeom prst="rect">
            <a:avLst/>
          </a:prstGeom>
        </p:spPr>
      </p:pic>
    </p:spTree>
    <p:extLst>
      <p:ext uri="{BB962C8B-B14F-4D97-AF65-F5344CB8AC3E}">
        <p14:creationId xmlns:p14="http://schemas.microsoft.com/office/powerpoint/2010/main" val="1970194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EC743-77F0-4BFC-826A-2B71E3442AD4}"/>
              </a:ext>
            </a:extLst>
          </p:cNvPr>
          <p:cNvSpPr>
            <a:spLocks noGrp="1"/>
          </p:cNvSpPr>
          <p:nvPr>
            <p:ph type="title"/>
          </p:nvPr>
        </p:nvSpPr>
        <p:spPr/>
        <p:txBody>
          <a:bodyPr/>
          <a:lstStyle/>
          <a:p>
            <a:r>
              <a:rPr lang="en-US" b="1" dirty="0"/>
              <a:t>Introduction</a:t>
            </a:r>
          </a:p>
        </p:txBody>
      </p:sp>
      <p:sp>
        <p:nvSpPr>
          <p:cNvPr id="3" name="Slide Number Placeholder 2">
            <a:extLst>
              <a:ext uri="{FF2B5EF4-FFF2-40B4-BE49-F238E27FC236}">
                <a16:creationId xmlns:a16="http://schemas.microsoft.com/office/drawing/2014/main" id="{5B6617D2-EB63-4F1C-8332-D1BB16E7B02C}"/>
              </a:ext>
            </a:extLst>
          </p:cNvPr>
          <p:cNvSpPr>
            <a:spLocks noGrp="1"/>
          </p:cNvSpPr>
          <p:nvPr>
            <p:ph type="sldNum" sz="quarter" idx="10"/>
          </p:nvPr>
        </p:nvSpPr>
        <p:spPr/>
        <p:txBody>
          <a:bodyPr/>
          <a:lstStyle/>
          <a:p>
            <a:pPr>
              <a:defRPr/>
            </a:pPr>
            <a:fld id="{4ED723D3-8449-4426-968D-D63B482C78C1}" type="slidenum">
              <a:rPr lang="en-US" altLang="en-US" smtClean="0"/>
              <a:pPr>
                <a:defRPr/>
              </a:pPr>
              <a:t>5</a:t>
            </a:fld>
            <a:endParaRPr lang="en-US" altLang="en-US"/>
          </a:p>
        </p:txBody>
      </p:sp>
      <p:sp>
        <p:nvSpPr>
          <p:cNvPr id="4" name="Text Placeholder 3">
            <a:extLst>
              <a:ext uri="{FF2B5EF4-FFF2-40B4-BE49-F238E27FC236}">
                <a16:creationId xmlns:a16="http://schemas.microsoft.com/office/drawing/2014/main" id="{60D48357-FF04-4135-87DB-2002F059775B}"/>
              </a:ext>
            </a:extLst>
          </p:cNvPr>
          <p:cNvSpPr>
            <a:spLocks noGrp="1"/>
          </p:cNvSpPr>
          <p:nvPr>
            <p:ph type="body" sz="quarter" idx="11"/>
          </p:nvPr>
        </p:nvSpPr>
        <p:spPr/>
        <p:txBody>
          <a:bodyPr/>
          <a:lstStyle/>
          <a:p>
            <a:pPr marL="0" indent="0">
              <a:buNone/>
            </a:pPr>
            <a:r>
              <a:rPr lang="en-US" dirty="0"/>
              <a:t>This presentation applies to inspection at construction sites and supplier facilities for these disciplines:</a:t>
            </a:r>
          </a:p>
          <a:p>
            <a:r>
              <a:rPr lang="en-US" dirty="0"/>
              <a:t>Coating</a:t>
            </a:r>
          </a:p>
          <a:p>
            <a:r>
              <a:rPr lang="en-US" dirty="0"/>
              <a:t>Electrical</a:t>
            </a:r>
          </a:p>
          <a:p>
            <a:r>
              <a:rPr lang="en-US" dirty="0"/>
              <a:t>Instrumentation</a:t>
            </a:r>
          </a:p>
          <a:p>
            <a:r>
              <a:rPr lang="en-US" dirty="0"/>
              <a:t>Mechanical</a:t>
            </a:r>
          </a:p>
          <a:p>
            <a:r>
              <a:rPr lang="en-US" dirty="0"/>
              <a:t>Welding</a:t>
            </a:r>
          </a:p>
          <a:p>
            <a:pPr marL="0" indent="0">
              <a:buNone/>
            </a:pPr>
            <a:endParaRPr lang="en-US" dirty="0"/>
          </a:p>
        </p:txBody>
      </p:sp>
      <p:pic>
        <p:nvPicPr>
          <p:cNvPr id="6" name="Picture 5" descr="A picture containing factory, yellow&#10;&#10;Description automatically generated">
            <a:extLst>
              <a:ext uri="{FF2B5EF4-FFF2-40B4-BE49-F238E27FC236}">
                <a16:creationId xmlns:a16="http://schemas.microsoft.com/office/drawing/2014/main" id="{62A4C813-B335-40F0-94CD-DE7552614F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2514600"/>
            <a:ext cx="4322064" cy="3240024"/>
          </a:xfrm>
          <a:prstGeom prst="rect">
            <a:avLst/>
          </a:prstGeom>
        </p:spPr>
      </p:pic>
    </p:spTree>
    <p:extLst>
      <p:ext uri="{BB962C8B-B14F-4D97-AF65-F5344CB8AC3E}">
        <p14:creationId xmlns:p14="http://schemas.microsoft.com/office/powerpoint/2010/main" val="2220182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EC743-77F0-4BFC-826A-2B71E3442AD4}"/>
              </a:ext>
            </a:extLst>
          </p:cNvPr>
          <p:cNvSpPr>
            <a:spLocks noGrp="1"/>
          </p:cNvSpPr>
          <p:nvPr>
            <p:ph type="title"/>
          </p:nvPr>
        </p:nvSpPr>
        <p:spPr/>
        <p:txBody>
          <a:bodyPr/>
          <a:lstStyle/>
          <a:p>
            <a:r>
              <a:rPr lang="en-US" b="1" dirty="0"/>
              <a:t>Myth #1</a:t>
            </a:r>
          </a:p>
        </p:txBody>
      </p:sp>
      <p:sp>
        <p:nvSpPr>
          <p:cNvPr id="3" name="Slide Number Placeholder 2">
            <a:extLst>
              <a:ext uri="{FF2B5EF4-FFF2-40B4-BE49-F238E27FC236}">
                <a16:creationId xmlns:a16="http://schemas.microsoft.com/office/drawing/2014/main" id="{5B6617D2-EB63-4F1C-8332-D1BB16E7B02C}"/>
              </a:ext>
            </a:extLst>
          </p:cNvPr>
          <p:cNvSpPr>
            <a:spLocks noGrp="1"/>
          </p:cNvSpPr>
          <p:nvPr>
            <p:ph type="sldNum" sz="quarter" idx="10"/>
          </p:nvPr>
        </p:nvSpPr>
        <p:spPr/>
        <p:txBody>
          <a:bodyPr/>
          <a:lstStyle/>
          <a:p>
            <a:pPr>
              <a:defRPr/>
            </a:pPr>
            <a:fld id="{4ED723D3-8449-4426-968D-D63B482C78C1}" type="slidenum">
              <a:rPr lang="en-US" altLang="en-US" smtClean="0"/>
              <a:pPr>
                <a:defRPr/>
              </a:pPr>
              <a:t>6</a:t>
            </a:fld>
            <a:endParaRPr lang="en-US" altLang="en-US"/>
          </a:p>
        </p:txBody>
      </p:sp>
      <p:sp>
        <p:nvSpPr>
          <p:cNvPr id="4" name="Text Placeholder 3">
            <a:extLst>
              <a:ext uri="{FF2B5EF4-FFF2-40B4-BE49-F238E27FC236}">
                <a16:creationId xmlns:a16="http://schemas.microsoft.com/office/drawing/2014/main" id="{60D48357-FF04-4135-87DB-2002F059775B}"/>
              </a:ext>
            </a:extLst>
          </p:cNvPr>
          <p:cNvSpPr>
            <a:spLocks noGrp="1"/>
          </p:cNvSpPr>
          <p:nvPr>
            <p:ph type="body" sz="quarter" idx="11"/>
          </p:nvPr>
        </p:nvSpPr>
        <p:spPr/>
        <p:txBody>
          <a:bodyPr/>
          <a:lstStyle/>
          <a:p>
            <a:pPr marL="0" indent="0">
              <a:buNone/>
            </a:pPr>
            <a:r>
              <a:rPr lang="en-US" b="1" i="1" dirty="0"/>
              <a:t>Inspection is a quality assurance/quality control (QA/QC) function</a:t>
            </a:r>
          </a:p>
          <a:p>
            <a:pPr marL="0" indent="0">
              <a:buNone/>
            </a:pPr>
            <a:r>
              <a:rPr lang="en-US" b="1" dirty="0">
                <a:solidFill>
                  <a:srgbClr val="FF0000"/>
                </a:solidFill>
              </a:rPr>
              <a:t>False</a:t>
            </a:r>
          </a:p>
          <a:p>
            <a:pPr marL="457200" indent="-457200">
              <a:buFont typeface="+mj-lt"/>
              <a:buAutoNum type="arabicPeriod"/>
            </a:pPr>
            <a:r>
              <a:rPr lang="en-US" dirty="0"/>
              <a:t>Inspection provides a risk management function, not a quality management function (e.g., it is not an ISO 9001, </a:t>
            </a:r>
            <a:r>
              <a:rPr lang="en-US" i="1" dirty="0"/>
              <a:t>Quality Management Systems — Requirements </a:t>
            </a:r>
            <a:r>
              <a:rPr lang="en-US" dirty="0"/>
              <a:t>program)</a:t>
            </a:r>
          </a:p>
          <a:p>
            <a:pPr marL="457200" indent="-457200">
              <a:buFont typeface="+mj-lt"/>
              <a:buAutoNum type="arabicPeriod"/>
            </a:pPr>
            <a:r>
              <a:rPr lang="en-US" dirty="0"/>
              <a:t>Project risk tolerances vary, and the appropriate amount of inspection depends on the project cost, type, and other factors (e.g., complexity, criticality, location, size, and pipeline or plant)</a:t>
            </a:r>
          </a:p>
          <a:p>
            <a:pPr marL="0" indent="0">
              <a:buNone/>
            </a:pPr>
            <a:endParaRPr lang="en-US" dirty="0"/>
          </a:p>
        </p:txBody>
      </p:sp>
    </p:spTree>
    <p:extLst>
      <p:ext uri="{BB962C8B-B14F-4D97-AF65-F5344CB8AC3E}">
        <p14:creationId xmlns:p14="http://schemas.microsoft.com/office/powerpoint/2010/main" val="791033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EC743-77F0-4BFC-826A-2B71E3442AD4}"/>
              </a:ext>
            </a:extLst>
          </p:cNvPr>
          <p:cNvSpPr>
            <a:spLocks noGrp="1"/>
          </p:cNvSpPr>
          <p:nvPr>
            <p:ph type="title"/>
          </p:nvPr>
        </p:nvSpPr>
        <p:spPr/>
        <p:txBody>
          <a:bodyPr/>
          <a:lstStyle/>
          <a:p>
            <a:r>
              <a:rPr lang="en-US" b="1" dirty="0"/>
              <a:t>Myth #2</a:t>
            </a:r>
          </a:p>
        </p:txBody>
      </p:sp>
      <p:sp>
        <p:nvSpPr>
          <p:cNvPr id="3" name="Slide Number Placeholder 2">
            <a:extLst>
              <a:ext uri="{FF2B5EF4-FFF2-40B4-BE49-F238E27FC236}">
                <a16:creationId xmlns:a16="http://schemas.microsoft.com/office/drawing/2014/main" id="{5B6617D2-EB63-4F1C-8332-D1BB16E7B02C}"/>
              </a:ext>
            </a:extLst>
          </p:cNvPr>
          <p:cNvSpPr>
            <a:spLocks noGrp="1"/>
          </p:cNvSpPr>
          <p:nvPr>
            <p:ph type="sldNum" sz="quarter" idx="10"/>
          </p:nvPr>
        </p:nvSpPr>
        <p:spPr/>
        <p:txBody>
          <a:bodyPr/>
          <a:lstStyle/>
          <a:p>
            <a:pPr>
              <a:defRPr/>
            </a:pPr>
            <a:fld id="{4ED723D3-8449-4426-968D-D63B482C78C1}" type="slidenum">
              <a:rPr lang="en-US" altLang="en-US" smtClean="0"/>
              <a:pPr>
                <a:defRPr/>
              </a:pPr>
              <a:t>7</a:t>
            </a:fld>
            <a:endParaRPr lang="en-US" altLang="en-US" dirty="0"/>
          </a:p>
        </p:txBody>
      </p:sp>
      <p:sp>
        <p:nvSpPr>
          <p:cNvPr id="4" name="Text Placeholder 3">
            <a:extLst>
              <a:ext uri="{FF2B5EF4-FFF2-40B4-BE49-F238E27FC236}">
                <a16:creationId xmlns:a16="http://schemas.microsoft.com/office/drawing/2014/main" id="{60D48357-FF04-4135-87DB-2002F059775B}"/>
              </a:ext>
            </a:extLst>
          </p:cNvPr>
          <p:cNvSpPr>
            <a:spLocks noGrp="1"/>
          </p:cNvSpPr>
          <p:nvPr>
            <p:ph type="body" sz="quarter" idx="11"/>
          </p:nvPr>
        </p:nvSpPr>
        <p:spPr/>
        <p:txBody>
          <a:bodyPr/>
          <a:lstStyle/>
          <a:p>
            <a:pPr marL="0" indent="0">
              <a:buNone/>
            </a:pPr>
            <a:r>
              <a:rPr lang="en-US" b="1" i="1" dirty="0"/>
              <a:t>Inspection removes liability</a:t>
            </a:r>
          </a:p>
          <a:p>
            <a:pPr marL="0" indent="0">
              <a:buNone/>
            </a:pPr>
            <a:r>
              <a:rPr lang="en-US" b="1" dirty="0">
                <a:solidFill>
                  <a:srgbClr val="FF0000"/>
                </a:solidFill>
              </a:rPr>
              <a:t>Wrong</a:t>
            </a:r>
          </a:p>
          <a:p>
            <a:pPr marL="457200" indent="-457200">
              <a:buFont typeface="+mj-lt"/>
              <a:buAutoNum type="arabicPeriod"/>
            </a:pPr>
            <a:r>
              <a:rPr lang="en-US" dirty="0"/>
              <a:t>Inspection does not ensure deliverables are perfect or duplicate supplier QC</a:t>
            </a:r>
          </a:p>
          <a:p>
            <a:pPr marL="457200" indent="-457200">
              <a:buFont typeface="+mj-lt"/>
              <a:buAutoNum type="arabicPeriod"/>
            </a:pPr>
            <a:r>
              <a:rPr lang="en-US" dirty="0"/>
              <a:t>Inspection selectively determines compliance during production</a:t>
            </a:r>
          </a:p>
          <a:p>
            <a:pPr marL="457200" indent="-457200">
              <a:buFont typeface="+mj-lt"/>
              <a:buAutoNum type="arabicPeriod"/>
            </a:pPr>
            <a:r>
              <a:rPr lang="en-US" dirty="0"/>
              <a:t>Inspectors assume no responsibility for the quality of the procurement documents or the supplier’s deliverables</a:t>
            </a:r>
          </a:p>
          <a:p>
            <a:pPr marL="457200" indent="-457200">
              <a:buFont typeface="+mj-lt"/>
              <a:buAutoNum type="arabicPeriod"/>
            </a:pPr>
            <a:endParaRPr lang="en-US" dirty="0"/>
          </a:p>
          <a:p>
            <a:pPr marL="0" indent="0">
              <a:buNone/>
            </a:pPr>
            <a:endParaRPr lang="en-US" dirty="0"/>
          </a:p>
        </p:txBody>
      </p:sp>
      <p:pic>
        <p:nvPicPr>
          <p:cNvPr id="6" name="Picture 5" descr="A picture containing text, clothing, headdress, helmet&#10;&#10;Description automatically generated">
            <a:extLst>
              <a:ext uri="{FF2B5EF4-FFF2-40B4-BE49-F238E27FC236}">
                <a16:creationId xmlns:a16="http://schemas.microsoft.com/office/drawing/2014/main" id="{2F2372D6-B534-F7F8-1FFB-78C0FE2341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1000" y="4114800"/>
            <a:ext cx="6350000" cy="1789227"/>
          </a:xfrm>
          <a:prstGeom prst="rect">
            <a:avLst/>
          </a:prstGeom>
        </p:spPr>
      </p:pic>
    </p:spTree>
    <p:extLst>
      <p:ext uri="{BB962C8B-B14F-4D97-AF65-F5344CB8AC3E}">
        <p14:creationId xmlns:p14="http://schemas.microsoft.com/office/powerpoint/2010/main" val="1860047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EC743-77F0-4BFC-826A-2B71E3442AD4}"/>
              </a:ext>
            </a:extLst>
          </p:cNvPr>
          <p:cNvSpPr>
            <a:spLocks noGrp="1"/>
          </p:cNvSpPr>
          <p:nvPr>
            <p:ph type="title"/>
          </p:nvPr>
        </p:nvSpPr>
        <p:spPr/>
        <p:txBody>
          <a:bodyPr/>
          <a:lstStyle/>
          <a:p>
            <a:r>
              <a:rPr lang="en-US" b="1" dirty="0"/>
              <a:t>Myth #3</a:t>
            </a:r>
          </a:p>
        </p:txBody>
      </p:sp>
      <p:sp>
        <p:nvSpPr>
          <p:cNvPr id="3" name="Slide Number Placeholder 2">
            <a:extLst>
              <a:ext uri="{FF2B5EF4-FFF2-40B4-BE49-F238E27FC236}">
                <a16:creationId xmlns:a16="http://schemas.microsoft.com/office/drawing/2014/main" id="{5B6617D2-EB63-4F1C-8332-D1BB16E7B02C}"/>
              </a:ext>
            </a:extLst>
          </p:cNvPr>
          <p:cNvSpPr>
            <a:spLocks noGrp="1"/>
          </p:cNvSpPr>
          <p:nvPr>
            <p:ph type="sldNum" sz="quarter" idx="10"/>
          </p:nvPr>
        </p:nvSpPr>
        <p:spPr/>
        <p:txBody>
          <a:bodyPr/>
          <a:lstStyle/>
          <a:p>
            <a:pPr>
              <a:defRPr/>
            </a:pPr>
            <a:fld id="{4ED723D3-8449-4426-968D-D63B482C78C1}" type="slidenum">
              <a:rPr lang="en-US" altLang="en-US" smtClean="0"/>
              <a:pPr>
                <a:defRPr/>
              </a:pPr>
              <a:t>8</a:t>
            </a:fld>
            <a:endParaRPr lang="en-US" altLang="en-US"/>
          </a:p>
        </p:txBody>
      </p:sp>
      <p:sp>
        <p:nvSpPr>
          <p:cNvPr id="4" name="Text Placeholder 3">
            <a:extLst>
              <a:ext uri="{FF2B5EF4-FFF2-40B4-BE49-F238E27FC236}">
                <a16:creationId xmlns:a16="http://schemas.microsoft.com/office/drawing/2014/main" id="{60D48357-FF04-4135-87DB-2002F059775B}"/>
              </a:ext>
            </a:extLst>
          </p:cNvPr>
          <p:cNvSpPr>
            <a:spLocks noGrp="1"/>
          </p:cNvSpPr>
          <p:nvPr>
            <p:ph type="body" sz="quarter" idx="11"/>
          </p:nvPr>
        </p:nvSpPr>
        <p:spPr/>
        <p:txBody>
          <a:bodyPr/>
          <a:lstStyle/>
          <a:p>
            <a:pPr marL="0" indent="0">
              <a:buNone/>
            </a:pPr>
            <a:r>
              <a:rPr lang="en-US" b="1" i="1" dirty="0"/>
              <a:t>Inspection can be set-up ad hoc or as needed</a:t>
            </a:r>
          </a:p>
          <a:p>
            <a:pPr marL="0" indent="0">
              <a:buNone/>
            </a:pPr>
            <a:r>
              <a:rPr lang="en-US" b="1" dirty="0">
                <a:solidFill>
                  <a:srgbClr val="FF0000"/>
                </a:solidFill>
              </a:rPr>
              <a:t>It can be, but …</a:t>
            </a:r>
          </a:p>
          <a:p>
            <a:pPr marL="457200" indent="-457200">
              <a:buFont typeface="+mj-lt"/>
              <a:buAutoNum type="arabicPeriod"/>
            </a:pPr>
            <a:r>
              <a:rPr lang="en-US" dirty="0"/>
              <a:t>Properly planned inspection is more effective</a:t>
            </a:r>
          </a:p>
          <a:p>
            <a:pPr marL="0" indent="0">
              <a:spcBef>
                <a:spcPts val="0"/>
              </a:spcBef>
              <a:buNone/>
            </a:pPr>
            <a:r>
              <a:rPr lang="en-US" dirty="0"/>
              <a:t>     and value added because it permits a project</a:t>
            </a:r>
          </a:p>
          <a:p>
            <a:pPr marL="0" indent="0">
              <a:spcBef>
                <a:spcPts val="0"/>
              </a:spcBef>
              <a:buNone/>
            </a:pPr>
            <a:r>
              <a:rPr lang="en-US" dirty="0"/>
              <a:t>     to identify and correct challenges before</a:t>
            </a:r>
          </a:p>
          <a:p>
            <a:pPr marL="0" indent="0">
              <a:spcBef>
                <a:spcPts val="0"/>
              </a:spcBef>
              <a:buNone/>
            </a:pPr>
            <a:r>
              <a:rPr lang="en-US" dirty="0"/>
              <a:t>     significant consequences can occur</a:t>
            </a:r>
          </a:p>
          <a:p>
            <a:pPr marL="0" indent="0">
              <a:spcBef>
                <a:spcPts val="0"/>
              </a:spcBef>
              <a:buNone/>
            </a:pPr>
            <a:r>
              <a:rPr lang="en-US" dirty="0"/>
              <a:t>     (e.g., early or on paper instead of during</a:t>
            </a:r>
          </a:p>
          <a:p>
            <a:pPr marL="0" indent="0">
              <a:spcBef>
                <a:spcPts val="0"/>
              </a:spcBef>
              <a:buNone/>
            </a:pPr>
            <a:r>
              <a:rPr lang="en-US" dirty="0"/>
              <a:t>     production or construction)</a:t>
            </a:r>
          </a:p>
          <a:p>
            <a:pPr marL="457200" indent="-457200">
              <a:spcBef>
                <a:spcPts val="576"/>
              </a:spcBef>
              <a:buFont typeface="+mj-lt"/>
              <a:buAutoNum type="arabicPeriod" startAt="2"/>
            </a:pPr>
            <a:r>
              <a:rPr lang="en-US" dirty="0"/>
              <a:t>A repair at site can cost 10x more than at the</a:t>
            </a:r>
          </a:p>
          <a:p>
            <a:pPr marL="0" indent="0">
              <a:spcBef>
                <a:spcPts val="0"/>
              </a:spcBef>
              <a:buNone/>
            </a:pPr>
            <a:r>
              <a:rPr lang="en-US" dirty="0"/>
              <a:t>     supplier’s facility and impacts to construction</a:t>
            </a:r>
          </a:p>
          <a:p>
            <a:pPr marL="0" indent="0">
              <a:spcBef>
                <a:spcPts val="0"/>
              </a:spcBef>
              <a:buNone/>
            </a:pPr>
            <a:r>
              <a:rPr lang="en-US" dirty="0"/>
              <a:t>     contractors and schedules can be costly!</a:t>
            </a:r>
            <a:endParaRPr lang="en-CA" dirty="0"/>
          </a:p>
          <a:p>
            <a:pPr marL="0" indent="0">
              <a:buNone/>
            </a:pPr>
            <a:endParaRPr lang="en-US" dirty="0"/>
          </a:p>
        </p:txBody>
      </p:sp>
      <p:pic>
        <p:nvPicPr>
          <p:cNvPr id="6" name="Picture 5">
            <a:extLst>
              <a:ext uri="{FF2B5EF4-FFF2-40B4-BE49-F238E27FC236}">
                <a16:creationId xmlns:a16="http://schemas.microsoft.com/office/drawing/2014/main" id="{3F6657C9-AF66-4008-AD05-D444AC4274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8882" y="2667000"/>
            <a:ext cx="3718882" cy="2743438"/>
          </a:xfrm>
          <a:prstGeom prst="rect">
            <a:avLst/>
          </a:prstGeom>
        </p:spPr>
      </p:pic>
    </p:spTree>
    <p:extLst>
      <p:ext uri="{BB962C8B-B14F-4D97-AF65-F5344CB8AC3E}">
        <p14:creationId xmlns:p14="http://schemas.microsoft.com/office/powerpoint/2010/main" val="2195700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EC743-77F0-4BFC-826A-2B71E3442AD4}"/>
              </a:ext>
            </a:extLst>
          </p:cNvPr>
          <p:cNvSpPr>
            <a:spLocks noGrp="1"/>
          </p:cNvSpPr>
          <p:nvPr>
            <p:ph type="title"/>
          </p:nvPr>
        </p:nvSpPr>
        <p:spPr/>
        <p:txBody>
          <a:bodyPr/>
          <a:lstStyle/>
          <a:p>
            <a:r>
              <a:rPr lang="en-US" b="1" dirty="0"/>
              <a:t>Myth #4</a:t>
            </a:r>
          </a:p>
        </p:txBody>
      </p:sp>
      <p:sp>
        <p:nvSpPr>
          <p:cNvPr id="3" name="Slide Number Placeholder 2">
            <a:extLst>
              <a:ext uri="{FF2B5EF4-FFF2-40B4-BE49-F238E27FC236}">
                <a16:creationId xmlns:a16="http://schemas.microsoft.com/office/drawing/2014/main" id="{5B6617D2-EB63-4F1C-8332-D1BB16E7B02C}"/>
              </a:ext>
            </a:extLst>
          </p:cNvPr>
          <p:cNvSpPr>
            <a:spLocks noGrp="1"/>
          </p:cNvSpPr>
          <p:nvPr>
            <p:ph type="sldNum" sz="quarter" idx="10"/>
          </p:nvPr>
        </p:nvSpPr>
        <p:spPr/>
        <p:txBody>
          <a:bodyPr/>
          <a:lstStyle/>
          <a:p>
            <a:pPr>
              <a:defRPr/>
            </a:pPr>
            <a:fld id="{4ED723D3-8449-4426-968D-D63B482C78C1}" type="slidenum">
              <a:rPr lang="en-US" altLang="en-US" smtClean="0"/>
              <a:pPr>
                <a:defRPr/>
              </a:pPr>
              <a:t>9</a:t>
            </a:fld>
            <a:endParaRPr lang="en-US" altLang="en-US"/>
          </a:p>
        </p:txBody>
      </p:sp>
      <p:sp>
        <p:nvSpPr>
          <p:cNvPr id="4" name="Text Placeholder 3">
            <a:extLst>
              <a:ext uri="{FF2B5EF4-FFF2-40B4-BE49-F238E27FC236}">
                <a16:creationId xmlns:a16="http://schemas.microsoft.com/office/drawing/2014/main" id="{60D48357-FF04-4135-87DB-2002F059775B}"/>
              </a:ext>
            </a:extLst>
          </p:cNvPr>
          <p:cNvSpPr>
            <a:spLocks noGrp="1"/>
          </p:cNvSpPr>
          <p:nvPr>
            <p:ph type="body" sz="quarter" idx="11"/>
          </p:nvPr>
        </p:nvSpPr>
        <p:spPr/>
        <p:txBody>
          <a:bodyPr/>
          <a:lstStyle/>
          <a:p>
            <a:pPr marL="0" indent="0">
              <a:buNone/>
            </a:pPr>
            <a:r>
              <a:rPr lang="en-US" b="1" i="1" dirty="0"/>
              <a:t>Inspection resources are available whenever and wherever required</a:t>
            </a:r>
          </a:p>
          <a:p>
            <a:pPr marL="0" indent="0">
              <a:buNone/>
            </a:pPr>
            <a:r>
              <a:rPr lang="en-US" b="1" dirty="0">
                <a:solidFill>
                  <a:srgbClr val="FF0000"/>
                </a:solidFill>
              </a:rPr>
              <a:t>Unlikely </a:t>
            </a:r>
          </a:p>
          <a:p>
            <a:pPr marL="457200" indent="-457200">
              <a:buFont typeface="+mj-lt"/>
              <a:buAutoNum type="arabicPeriod"/>
            </a:pPr>
            <a:r>
              <a:rPr lang="en-US" dirty="0"/>
              <a:t>Inspection resources may or may not be available when and where needed</a:t>
            </a:r>
          </a:p>
          <a:p>
            <a:pPr marL="457200" indent="-457200">
              <a:buFont typeface="+mj-lt"/>
              <a:buAutoNum type="arabicPeriod"/>
            </a:pPr>
            <a:r>
              <a:rPr lang="en-US" dirty="0"/>
              <a:t>A smart project plans inspection activities and</a:t>
            </a:r>
          </a:p>
          <a:p>
            <a:pPr marL="0" indent="0">
              <a:spcBef>
                <a:spcPts val="0"/>
              </a:spcBef>
              <a:buNone/>
            </a:pPr>
            <a:r>
              <a:rPr lang="en-US" dirty="0"/>
              <a:t>     contingencies during detailed engineering – not</a:t>
            </a:r>
          </a:p>
          <a:p>
            <a:pPr marL="0" indent="0">
              <a:spcBef>
                <a:spcPts val="0"/>
              </a:spcBef>
              <a:buNone/>
            </a:pPr>
            <a:r>
              <a:rPr lang="en-US" dirty="0"/>
              <a:t>     when services are needed</a:t>
            </a:r>
          </a:p>
          <a:p>
            <a:pPr marL="457200" indent="-457200">
              <a:spcBef>
                <a:spcPts val="576"/>
              </a:spcBef>
              <a:buFont typeface="+mj-lt"/>
              <a:buAutoNum type="arabicPeriod" startAt="3"/>
            </a:pPr>
            <a:r>
              <a:rPr lang="en-US" dirty="0"/>
              <a:t>It is unprofessional to ask an inspector to drop</a:t>
            </a:r>
          </a:p>
          <a:p>
            <a:pPr marL="0" indent="0">
              <a:spcBef>
                <a:spcPts val="0"/>
              </a:spcBef>
              <a:buNone/>
            </a:pPr>
            <a:r>
              <a:rPr lang="en-US" dirty="0"/>
              <a:t>     their assignments and commitments so they</a:t>
            </a:r>
          </a:p>
          <a:p>
            <a:pPr marL="0" indent="0">
              <a:spcBef>
                <a:spcPts val="0"/>
              </a:spcBef>
              <a:buNone/>
            </a:pPr>
            <a:r>
              <a:rPr lang="en-US" dirty="0"/>
              <a:t>     can solve another project’s problem</a:t>
            </a:r>
            <a:endParaRPr lang="en-CA" dirty="0"/>
          </a:p>
          <a:p>
            <a:pPr marL="0" indent="0">
              <a:buNone/>
            </a:pPr>
            <a:endParaRPr lang="en-US" dirty="0"/>
          </a:p>
        </p:txBody>
      </p:sp>
      <p:pic>
        <p:nvPicPr>
          <p:cNvPr id="6" name="Picture 5" descr="A picture containing green&#10;&#10;Description automatically generated">
            <a:extLst>
              <a:ext uri="{FF2B5EF4-FFF2-40B4-BE49-F238E27FC236}">
                <a16:creationId xmlns:a16="http://schemas.microsoft.com/office/drawing/2014/main" id="{10AAE2B0-954B-4650-8DAA-35BFB97C29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4800" y="3392939"/>
            <a:ext cx="3352800" cy="2463060"/>
          </a:xfrm>
          <a:prstGeom prst="rect">
            <a:avLst/>
          </a:prstGeom>
        </p:spPr>
      </p:pic>
    </p:spTree>
    <p:extLst>
      <p:ext uri="{BB962C8B-B14F-4D97-AF65-F5344CB8AC3E}">
        <p14:creationId xmlns:p14="http://schemas.microsoft.com/office/powerpoint/2010/main" val="204073075"/>
      </p:ext>
    </p:extLst>
  </p:cSld>
  <p:clrMapOvr>
    <a:masterClrMapping/>
  </p:clrMapOvr>
</p:sld>
</file>

<file path=ppt/theme/theme1.xml><?xml version="1.0" encoding="utf-8"?>
<a:theme xmlns:a="http://schemas.openxmlformats.org/drawingml/2006/main" name="NACE PowerPoint Template White Bottom 4 by 3 Resolu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51637</TotalTime>
  <Words>1927</Words>
  <Application>Microsoft Office PowerPoint</Application>
  <PresentationFormat>Widescreen</PresentationFormat>
  <Paragraphs>240</Paragraphs>
  <Slides>23</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Wingdings</vt:lpstr>
      <vt:lpstr>NACE PowerPoint Template White Bottom 4 by 3 Resolution</vt:lpstr>
      <vt:lpstr>PowerPoint Presentation</vt:lpstr>
      <vt:lpstr>Communication</vt:lpstr>
      <vt:lpstr>Introduction</vt:lpstr>
      <vt:lpstr>Introduction</vt:lpstr>
      <vt:lpstr>Introduction</vt:lpstr>
      <vt:lpstr>Myth #1</vt:lpstr>
      <vt:lpstr>Myth #2</vt:lpstr>
      <vt:lpstr>Myth #3</vt:lpstr>
      <vt:lpstr>Myth #4</vt:lpstr>
      <vt:lpstr>Myth #5</vt:lpstr>
      <vt:lpstr>Myth #6</vt:lpstr>
      <vt:lpstr>Myth #7</vt:lpstr>
      <vt:lpstr>Myth #8</vt:lpstr>
      <vt:lpstr>Myth #9</vt:lpstr>
      <vt:lpstr>Myth #10</vt:lpstr>
      <vt:lpstr>Supplemental Myth #1</vt:lpstr>
      <vt:lpstr>Supplemental Myth #2</vt:lpstr>
      <vt:lpstr>Conclusions</vt:lpstr>
      <vt:lpstr>Conclusions</vt:lpstr>
      <vt:lpstr>Learn More</vt:lpstr>
      <vt:lpstr>Q&amp;A</vt:lpstr>
      <vt:lpstr>Presented by</vt:lpstr>
      <vt:lpstr>Supplemental Resources</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CPilbeam</dc:creator>
  <cp:lastModifiedBy>Roy O. Christensen</cp:lastModifiedBy>
  <cp:revision>369</cp:revision>
  <dcterms:created xsi:type="dcterms:W3CDTF">2009-06-02T13:28:53Z</dcterms:created>
  <dcterms:modified xsi:type="dcterms:W3CDTF">2022-05-27T02:26:25Z</dcterms:modified>
</cp:coreProperties>
</file>